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32" r:id="rId2"/>
    <p:sldId id="291" r:id="rId3"/>
    <p:sldId id="333" r:id="rId4"/>
    <p:sldId id="337" r:id="rId5"/>
    <p:sldId id="338" r:id="rId6"/>
    <p:sldId id="294" r:id="rId7"/>
    <p:sldId id="335" r:id="rId8"/>
    <p:sldId id="339" r:id="rId9"/>
    <p:sldId id="299" r:id="rId10"/>
    <p:sldId id="296" r:id="rId11"/>
    <p:sldId id="306" r:id="rId12"/>
    <p:sldId id="307" r:id="rId13"/>
    <p:sldId id="310" r:id="rId14"/>
    <p:sldId id="318" r:id="rId15"/>
    <p:sldId id="341" r:id="rId16"/>
    <p:sldId id="342" r:id="rId17"/>
    <p:sldId id="320" r:id="rId18"/>
    <p:sldId id="323" r:id="rId19"/>
    <p:sldId id="324" r:id="rId20"/>
    <p:sldId id="321" r:id="rId21"/>
    <p:sldId id="322" r:id="rId22"/>
    <p:sldId id="344" r:id="rId23"/>
    <p:sldId id="325" r:id="rId24"/>
    <p:sldId id="345" r:id="rId25"/>
    <p:sldId id="327" r:id="rId26"/>
    <p:sldId id="328" r:id="rId27"/>
    <p:sldId id="329" r:id="rId28"/>
    <p:sldId id="300" r:id="rId29"/>
    <p:sldId id="353" r:id="rId30"/>
    <p:sldId id="334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2" r:id="rId39"/>
    <p:sldId id="361" r:id="rId40"/>
    <p:sldId id="363" r:id="rId41"/>
    <p:sldId id="365" r:id="rId42"/>
    <p:sldId id="346" r:id="rId43"/>
    <p:sldId id="340" r:id="rId44"/>
    <p:sldId id="347" r:id="rId45"/>
    <p:sldId id="348" r:id="rId46"/>
    <p:sldId id="349" r:id="rId47"/>
    <p:sldId id="350" r:id="rId48"/>
    <p:sldId id="351" r:id="rId4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/>
    <p:restoredTop sz="97075"/>
  </p:normalViewPr>
  <p:slideViewPr>
    <p:cSldViewPr snapToGrid="0">
      <p:cViewPr varScale="1">
        <p:scale>
          <a:sx n="128" d="100"/>
          <a:sy n="128" d="100"/>
        </p:scale>
        <p:origin x="184" y="256"/>
      </p:cViewPr>
      <p:guideLst/>
    </p:cSldViewPr>
  </p:slideViewPr>
  <p:outlineViewPr>
    <p:cViewPr>
      <p:scale>
        <a:sx n="33" d="100"/>
        <a:sy n="33" d="100"/>
      </p:scale>
      <p:origin x="0" y="-11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EBCCF-C74D-C84F-89AD-CB67A196096C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ADAE-DEA6-CA42-9CC1-3B7640AF22D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75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79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028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889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56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6ADAE-DEA6-CA42-9CC1-3B7640AF22DE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7730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51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69CC-D405-A010-3BB0-2F1DFA594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B8CAA-46C4-15B6-4755-F53A7215D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A8A59-544C-0B95-3395-E3B956C3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8658-FABC-DDA0-A768-02B21C9D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72812-2B8B-5F6E-EF8B-DA1CE833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430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F6D4-7011-19F2-B119-14DEC38D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5192B-DFA5-37E6-CEE4-2F9868741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5A4B-1EE3-F43B-36B7-0BDD5E2F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4A1F-81AB-AE3F-F0CF-3234B82F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07D81-4463-7EB2-76C7-2B387603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110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B6DD9-84FD-7A37-356C-08F6EA459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6D939-BD2C-ECF8-BC1A-F627DED00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008C3-171D-6C02-9895-C046357F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8F3DC-6966-2DED-6F63-A4CCFF3D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CDD65-8DB2-591E-E3D0-5A048507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9826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E6DD-2889-2B27-531E-E3584CF8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CE61-9115-1DCA-4FE6-DE37BE6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FEB8B-0444-EBB0-CDEA-5BBBF209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892E8-8350-031B-C321-46507A3E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335F-D609-3886-30DD-ABC9A2EA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0269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ED8-E069-0321-B210-FAADAAE4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27E93-4F35-9F40-B230-90013C89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4ECF-02D9-9993-2D59-89D600A3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91511-B75B-8552-AFFB-5CAFAF250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2C9B4-3755-9D25-170E-10F69253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71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3740-DD45-BEBE-2F6D-A778B1B5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E344-0E73-DE5C-2B69-FC40183AC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A4D52-7918-D2D9-95EC-7BF84B327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499DF-E49B-69FD-788A-36C8DB04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452A3-F0BE-E92F-D82E-B6590DFB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9D532-8C0B-58DE-3658-D21AAEEC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71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0107-DC87-1565-FC25-D7FEFBDC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40BEE-7F47-1675-F073-190F4105B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78648-7BD7-E3A1-AB45-FBB14A912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C70C8-46A4-F1B0-F25E-AFD6F209B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33F0E-D987-DFB9-A833-5212C358E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59A28-0338-99FD-23DB-54133EB5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173AC-572F-A6CA-A8B6-A8AEAB08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0FF61-4F09-F879-37E1-EEA65CAF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999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16E1-DEB9-DA56-60D8-C1DC8DDC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C2899-0DD9-A414-9B24-55E35756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EDF17-2EA1-B3DE-DAFA-9552058A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3DE4A-FD01-88C7-960F-41929ACC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7850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C35BF-1681-1B9E-373A-7C94E686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39CB5-A597-66BC-1C31-DCFA6AB6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F4987-C624-6C68-3E3C-2AA50E02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0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8BF8-54E7-DDCA-EF76-7AF9D74B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903C-C4AA-6B0F-ED5D-ABF7DD5F4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87215-7DDE-8A98-0A45-954E43421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9F182-8D3D-AF61-D83F-51C291CC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1C591-EB60-B2C9-1AAD-9DDE0AF6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254FC-8795-C8FD-DAA9-1E4F945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601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986D-9644-5BDF-712D-7DDCCD14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836E1-10F6-D361-4B0E-A715E5ABD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B6D6D-5B04-65F6-BEC6-670D6C317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200BC-7E6D-2CDB-4DF6-6362FA34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22194-E0B1-B483-5AFE-9FC4844D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3F2A5-0B06-D3CA-B077-DEDAF66A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875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31949-619C-4FC7-E256-B4261252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DBBD6-F146-374B-D9F7-D683FBB9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EEBD-956E-00E6-52FC-FCF778DFE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D9244-8987-AF48-AA0A-D469C7ACBE4D}" type="datetimeFigureOut">
              <a:rPr lang="en-IT" smtClean="0"/>
              <a:t>25/11/24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5EC0C-DBFA-09FE-C299-75BD5F241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CCC3-DA0D-C336-3BD9-26DE58083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14613-4210-F24A-B5C8-162552032C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02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ecksound.gitbook.io/tecnologie3/sistema-operativo/gestione-della-memori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AAD8-B7FD-D230-E536-D6825C93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Allocazione non contigua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F49D-F2BA-F528-EEDA-5F79BC43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T" sz="3600" b="1" dirty="0"/>
              <a:t>Paginazione</a:t>
            </a:r>
          </a:p>
        </p:txBody>
      </p:sp>
    </p:spTree>
    <p:extLst>
      <p:ext uri="{BB962C8B-B14F-4D97-AF65-F5344CB8AC3E}">
        <p14:creationId xmlns:p14="http://schemas.microsoft.com/office/powerpoint/2010/main" val="222660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AC947-7B7D-A42D-F64F-5732D5A9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Tabella dei Blocchi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5ABDE8-502B-91B2-8B71-A04B2A797E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834270" y="2039937"/>
            <a:ext cx="6172200" cy="277812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B5F69-095B-EA8D-3782-9FEF21FBA85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1948069"/>
            <a:ext cx="4996070" cy="3811588"/>
          </a:xfrm>
        </p:spPr>
        <p:txBody>
          <a:bodyPr>
            <a:normAutofit fontScale="77500" lnSpcReduction="20000"/>
          </a:bodyPr>
          <a:lstStyle/>
          <a:p>
            <a:r>
              <a:rPr lang="en-IT" sz="2700" dirty="0"/>
              <a:t>SO mantiene anche una tabella dei blocchi (frame, blocchi fisici)</a:t>
            </a:r>
          </a:p>
          <a:p>
            <a:r>
              <a:rPr lang="en-IT" sz="2700" dirty="0"/>
              <a:t>La tabella dei frame contiene un elemento per ogni frame e indica se questo è libero, allocato e (se allocato) a quale pagina di quale processo o processi</a:t>
            </a:r>
          </a:p>
          <a:p>
            <a:r>
              <a:rPr lang="en-IT" sz="2700" dirty="0"/>
              <a:t>Quando si deve eseguire un processo, SO esamina la sua dimensione espressa in pagine</a:t>
            </a:r>
          </a:p>
          <a:p>
            <a:r>
              <a:rPr lang="en-IT" sz="2700" dirty="0"/>
              <a:t>SO  consulta tabella dei blocchi e crea la tabella delle pagine per il nuovo processo e inizia a caricare il primo blocco di memoria libero per la prima pagina nella tabella delle pagine</a:t>
            </a:r>
          </a:p>
          <a:p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9692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2306-8FD7-D5E6-9313-B5A66DB8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 anchor="t">
            <a:normAutofit fontScale="90000"/>
          </a:bodyPr>
          <a:lstStyle/>
          <a:p>
            <a:r>
              <a:rPr lang="en-IT" dirty="0"/>
              <a:t>Bit di validità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56C26-CC57-F20F-A33E-D8352C1CD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9362" y="1518443"/>
            <a:ext cx="4547221" cy="4097166"/>
          </a:xfrm>
        </p:spPr>
        <p:txBody>
          <a:bodyPr>
            <a:normAutofit fontScale="85000" lnSpcReduction="20000"/>
          </a:bodyPr>
          <a:lstStyle/>
          <a:p>
            <a:r>
              <a:rPr lang="en-IT" sz="2400" dirty="0"/>
              <a:t>Serve un </a:t>
            </a:r>
            <a:r>
              <a:rPr lang="en-IT" sz="2400" dirty="0">
                <a:solidFill>
                  <a:srgbClr val="C00000"/>
                </a:solidFill>
              </a:rPr>
              <a:t>bit di presenza/validità </a:t>
            </a:r>
            <a:r>
              <a:rPr lang="en-IT" sz="2400" dirty="0"/>
              <a:t>nella tabella delle pagine associato da ogni elemento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</a:t>
            </a:r>
            <a:r>
              <a:rPr lang="en-IT" sz="2400" dirty="0"/>
              <a:t>alido, bit a 1: indica che il frame è nello spazio di indirizzi (pagina caricata in 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IT" sz="2400" dirty="0"/>
              <a:t>on valido, bit a 0: indica che il frame non è nello spazio di indirizzi (pagina non in RAM)</a:t>
            </a:r>
          </a:p>
          <a:p>
            <a:r>
              <a:rPr lang="en-IT" sz="2400" dirty="0"/>
              <a:t>Un bit anche per lettura scrittura per indicare se la pagina è in sola lettura etc.</a:t>
            </a:r>
          </a:p>
          <a:p>
            <a:r>
              <a:rPr lang="en-IT" sz="2400" dirty="0"/>
              <a:t>Altri bits: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B</a:t>
            </a:r>
            <a:r>
              <a:rPr lang="en-IT" sz="2400" dirty="0">
                <a:solidFill>
                  <a:srgbClr val="C00000"/>
                </a:solidFill>
              </a:rPr>
              <a:t>it usata / non usata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Dirty bit</a:t>
            </a:r>
            <a:r>
              <a:rPr lang="en-GB" sz="2400" dirty="0"/>
              <a:t>: b</a:t>
            </a:r>
            <a:r>
              <a:rPr lang="en-IT" sz="2400" dirty="0"/>
              <a:t>it modificata nel caso in cui scarico la pagina dalla memoria</a:t>
            </a:r>
          </a:p>
          <a:p>
            <a:endParaRPr lang="en-IT" sz="1600" dirty="0"/>
          </a:p>
          <a:p>
            <a:endParaRPr lang="en-IT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8A0FE1E-5BCD-E48F-5979-9E2CA5362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812" y="987425"/>
            <a:ext cx="543695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0171-91F0-6B9E-8910-2D72A0DF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Memoria virtuale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0AEC-9FFA-B966-2A18-E221AA9B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Abbiamo detto che con la paginazione </a:t>
            </a:r>
            <a:r>
              <a:rPr lang="en-IT" b="1" dirty="0"/>
              <a:t>non</a:t>
            </a:r>
            <a:r>
              <a:rPr lang="en-IT" dirty="0"/>
              <a:t> tutte le pagine del processo vengono caricate in memoria principale</a:t>
            </a:r>
          </a:p>
          <a:p>
            <a:r>
              <a:rPr lang="en-IT" dirty="0"/>
              <a:t>In memoria secondaria le altre pagine, richiamo Swapping e scheduler breve termine</a:t>
            </a:r>
          </a:p>
          <a:p>
            <a:r>
              <a:rPr lang="en-IT" dirty="0"/>
              <a:t>Il bit </a:t>
            </a:r>
            <a:r>
              <a:rPr lang="en-IT" b="1" dirty="0">
                <a:solidFill>
                  <a:srgbClr val="C00000"/>
                </a:solidFill>
              </a:rPr>
              <a:t>assente/presente </a:t>
            </a:r>
            <a:r>
              <a:rPr lang="en-IT" dirty="0"/>
              <a:t>serve per tenere traccia di quali pagine sono in memoria principale</a:t>
            </a:r>
          </a:p>
          <a:p>
            <a:r>
              <a:rPr lang="en-IT" dirty="0"/>
              <a:t>In questo modo si realizza il concetto di </a:t>
            </a:r>
            <a:r>
              <a:rPr lang="en-IT" b="1" dirty="0"/>
              <a:t>memoria virtuale</a:t>
            </a:r>
            <a:endParaRPr lang="en-IT" dirty="0"/>
          </a:p>
          <a:p>
            <a:pPr lvl="1"/>
            <a:r>
              <a:rPr lang="en-GB" dirty="0"/>
              <a:t>U</a:t>
            </a:r>
            <a:r>
              <a:rPr lang="en-IT" dirty="0"/>
              <a:t>so la memoria secondaria come estensione della memoria principale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 processi credono di avere molta memoria a disposizione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i tengono in esecuzione più processi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383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7AC3-B552-5053-09F4-568B381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Memoria virtuale e paginazione su richiesta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2C80BB-CEAB-EA19-5BDC-BF423C74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3453" y="677408"/>
            <a:ext cx="5702300" cy="2489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D9292-2D6C-E169-CC3C-7FC9ED4F3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IT" dirty="0"/>
              <a:t>Lo spazio logico degli indirizzi è più grande dello spazio fisico</a:t>
            </a:r>
          </a:p>
          <a:p>
            <a:r>
              <a:rPr lang="en-IT" dirty="0"/>
              <a:t>Un maggior numeo di processi concorre alla CPU</a:t>
            </a:r>
          </a:p>
          <a:p>
            <a:r>
              <a:rPr lang="en-IT" b="1" dirty="0"/>
              <a:t>Paginazione su richiesta</a:t>
            </a:r>
            <a:r>
              <a:rPr lang="en-IT" dirty="0"/>
              <a:t>: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tecnica</a:t>
            </a:r>
            <a:r>
              <a:rPr lang="en-GB" dirty="0"/>
              <a:t> </a:t>
            </a:r>
            <a:r>
              <a:rPr lang="en-GB" dirty="0" err="1"/>
              <a:t>analoga</a:t>
            </a:r>
            <a:r>
              <a:rPr lang="en-GB" dirty="0"/>
              <a:t> </a:t>
            </a:r>
            <a:r>
              <a:rPr lang="en-GB" dirty="0" err="1"/>
              <a:t>all’avvicendamento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processi</a:t>
            </a:r>
            <a:r>
              <a:rPr lang="en-GB" dirty="0"/>
              <a:t> (swapping) ma vale solo per le </a:t>
            </a:r>
            <a:r>
              <a:rPr lang="en-GB" dirty="0" err="1"/>
              <a:t>pagine</a:t>
            </a:r>
            <a:r>
              <a:rPr lang="en-GB" dirty="0"/>
              <a:t> e non per </a:t>
            </a:r>
            <a:r>
              <a:rPr lang="en-GB" dirty="0" err="1"/>
              <a:t>intero</a:t>
            </a:r>
            <a:r>
              <a:rPr lang="en-GB" dirty="0"/>
              <a:t> </a:t>
            </a:r>
            <a:r>
              <a:rPr lang="en-GB" dirty="0" err="1"/>
              <a:t>processo</a:t>
            </a:r>
            <a:endParaRPr lang="en-IT" dirty="0"/>
          </a:p>
          <a:p>
            <a:r>
              <a:rPr lang="en-IT" dirty="0"/>
              <a:t>Quali pagine carico in memoria? </a:t>
            </a:r>
            <a:r>
              <a:rPr lang="en-GB" dirty="0"/>
              <a:t>C</a:t>
            </a:r>
            <a:r>
              <a:rPr lang="en-IT" dirty="0"/>
              <a:t>osa succede se devo accedere ad una pagina non in memoria? Località  spaziale e temporale dei programmi…</a:t>
            </a:r>
          </a:p>
          <a:p>
            <a:r>
              <a:rPr lang="en-IT" dirty="0"/>
              <a:t>Bit assente/presente nella tabella delle pagine</a:t>
            </a:r>
          </a:p>
          <a:p>
            <a:r>
              <a:rPr lang="en-IT" dirty="0"/>
              <a:t>In fase di traduzione indirizzi, se bit a 0 … </a:t>
            </a:r>
            <a:r>
              <a:rPr lang="en-IT" b="1" dirty="0"/>
              <a:t>page fault! 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7F69E-C477-202B-72D8-44EC7F4A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73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DD61BA-0A3F-E359-2883-23CC8F0F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Località spaziale e temporale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1DD03-5EC6-5F18-6EDD-2C2A4E8A8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Località spaziale: processi che usano pagine vicine</a:t>
            </a:r>
          </a:p>
          <a:p>
            <a:r>
              <a:rPr lang="en-IT" dirty="0"/>
              <a:t>Località temporale: processi che usano le stesse pagine per un intervallo di tempo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D5FC8F-EB12-1ECC-7674-B56B89DCAD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6956"/>
            <a:ext cx="5181600" cy="3188676"/>
          </a:xfrm>
        </p:spPr>
      </p:pic>
    </p:spTree>
    <p:extLst>
      <p:ext uri="{BB962C8B-B14F-4D97-AF65-F5344CB8AC3E}">
        <p14:creationId xmlns:p14="http://schemas.microsoft.com/office/powerpoint/2010/main" val="381902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5C28-58DC-A4BB-2D0C-6E181D2A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4643"/>
          </a:xfrm>
        </p:spPr>
        <p:txBody>
          <a:bodyPr anchor="t"/>
          <a:lstStyle/>
          <a:p>
            <a:r>
              <a:rPr lang="en-IT" dirty="0"/>
              <a:t>Gestione Page Fault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6D47B-D3DF-DB87-95A4-1C1E4E196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030347"/>
            <a:ext cx="6172200" cy="47877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5257A-3B1C-8C52-3165-FAB90AD2E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12574"/>
            <a:ext cx="3932237" cy="4656414"/>
          </a:xfrm>
        </p:spPr>
        <p:txBody>
          <a:bodyPr/>
          <a:lstStyle/>
          <a:p>
            <a:r>
              <a:rPr lang="en-IT" dirty="0"/>
              <a:t>Si esamina una tabella del processo per decidere:</a:t>
            </a:r>
          </a:p>
          <a:p>
            <a:pPr marL="342900" indent="-342900">
              <a:buFont typeface="+mj-lt"/>
              <a:buAutoNum type="arabicPeriod"/>
            </a:pPr>
            <a:r>
              <a:rPr lang="en-IT" dirty="0"/>
              <a:t>pagina non valida: bit validità a 0, il processo viene terminato da SO che esegue una sorta di abort o simili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</a:t>
            </a:r>
            <a:r>
              <a:rPr lang="en-IT" dirty="0"/>
              <a:t>agina non in memoria: bit presente a 0, si procede così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T" dirty="0"/>
              <a:t>Si cerca un frame libero sufficientemnte grande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carica dal disco la pagina nel frame individuato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modificano la tabella interna al processo (con </a:t>
            </a:r>
            <a:r>
              <a:rPr lang="en-GB" dirty="0"/>
              <a:t>i </a:t>
            </a:r>
            <a:r>
              <a:rPr lang="en-GB" dirty="0" err="1"/>
              <a:t>vari</a:t>
            </a:r>
            <a:r>
              <a:rPr lang="en-IT" dirty="0"/>
              <a:t> bit) e la tabella dei blocchi del SO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riavvia l’istruzione interrotta</a:t>
            </a:r>
          </a:p>
          <a:p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448AB-F1DB-CF09-70C1-49840B6A5D07}"/>
              </a:ext>
            </a:extLst>
          </p:cNvPr>
          <p:cNvSpPr txBox="1"/>
          <p:nvPr/>
        </p:nvSpPr>
        <p:spPr>
          <a:xfrm>
            <a:off x="1262496" y="6031468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Spiegazione chiara e semplice su internet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567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5C28-58DC-A4BB-2D0C-6E181D2A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4643"/>
          </a:xfrm>
        </p:spPr>
        <p:txBody>
          <a:bodyPr anchor="t"/>
          <a:lstStyle/>
          <a:p>
            <a:r>
              <a:rPr lang="en-IT" dirty="0"/>
              <a:t>Gestione Page Fault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6D47B-D3DF-DB87-95A4-1C1E4E196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030347"/>
            <a:ext cx="6172200" cy="4787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AAE36-92B8-563C-E5AE-6B0A20AEB785}"/>
              </a:ext>
            </a:extLst>
          </p:cNvPr>
          <p:cNvSpPr txBox="1"/>
          <p:nvPr/>
        </p:nvSpPr>
        <p:spPr>
          <a:xfrm>
            <a:off x="335446" y="57544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IT" dirty="0"/>
              <a:t> se non ci sono frame liberi? Ovvio, servono algoritmi per sostituire le pagine ;)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241BCBC-25F9-D4C7-498C-62A57C1C4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12574"/>
            <a:ext cx="3932237" cy="4656414"/>
          </a:xfrm>
        </p:spPr>
        <p:txBody>
          <a:bodyPr/>
          <a:lstStyle/>
          <a:p>
            <a:r>
              <a:rPr lang="en-IT" dirty="0"/>
              <a:t>Si esamina una tabella del processo per decidere:</a:t>
            </a:r>
          </a:p>
          <a:p>
            <a:pPr marL="342900" indent="-342900">
              <a:buFont typeface="+mj-lt"/>
              <a:buAutoNum type="arabicPeriod"/>
            </a:pPr>
            <a:r>
              <a:rPr lang="en-IT" dirty="0"/>
              <a:t>pagina non valida: bit validità a 0, il processo viene terminato da SO che esegue una sorta di abort o simili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</a:t>
            </a:r>
            <a:r>
              <a:rPr lang="en-IT" dirty="0"/>
              <a:t>agina non in memoria: bit presente a 0, si procede così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IT" dirty="0"/>
              <a:t>Si cerca un frame libero sufficientemnte grande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carica dal disco la pagina nel frame individuato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modificano la tabella interna al processo (con </a:t>
            </a:r>
            <a:r>
              <a:rPr lang="en-GB" dirty="0"/>
              <a:t>i </a:t>
            </a:r>
            <a:r>
              <a:rPr lang="en-GB" dirty="0" err="1"/>
              <a:t>vari</a:t>
            </a:r>
            <a:r>
              <a:rPr lang="en-IT" dirty="0"/>
              <a:t> bit) e la tabella dei blocchi del SO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dirty="0"/>
              <a:t>S</a:t>
            </a:r>
            <a:r>
              <a:rPr lang="en-IT" dirty="0"/>
              <a:t>i riavvia l’istruzione interrotta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371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2F451-CEEA-7523-3DA5-B77544DB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147AF4-A662-FD56-6F3C-24C84377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First in First Out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ostituisco la pagina in memoria da più tempo</a:t>
            </a:r>
          </a:p>
          <a:p>
            <a:pPr lvl="1"/>
            <a:r>
              <a:rPr lang="en-IT" dirty="0"/>
              <a:t>Facile da implementare ma…</a:t>
            </a:r>
          </a:p>
          <a:p>
            <a:pPr lvl="1"/>
            <a:r>
              <a:rPr lang="en-IT" dirty="0"/>
              <a:t>… rischio di sostituire pagine molto utilizzate e per questo presenti in memoria da molto tempo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offre anomali di Belady, più frame in memoria più page 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F0F78-ED16-4D31-B158-6B02897C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0" y="4301677"/>
            <a:ext cx="5556600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8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48FA-9E20-2381-87F4-89DF839B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6B21-7813-8734-22F9-FC3669ED6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68270" cy="4351338"/>
          </a:xfrm>
        </p:spPr>
        <p:txBody>
          <a:bodyPr>
            <a:normAutofit/>
          </a:bodyPr>
          <a:lstStyle/>
          <a:p>
            <a:r>
              <a:rPr lang="en-GB" dirty="0"/>
              <a:t>A</a:t>
            </a:r>
            <a:r>
              <a:rPr lang="en-IT" dirty="0"/>
              <a:t>lgoritmo ottimo</a:t>
            </a:r>
          </a:p>
          <a:p>
            <a:r>
              <a:rPr lang="en-GB" dirty="0"/>
              <a:t>V</a:t>
            </a:r>
            <a:r>
              <a:rPr lang="en-IT" dirty="0"/>
              <a:t>iene sostituita la pagina che non verrà usata per il periodo di tempi più lungo</a:t>
            </a:r>
          </a:p>
          <a:p>
            <a:r>
              <a:rPr lang="en-GB" dirty="0"/>
              <a:t>M</a:t>
            </a:r>
            <a:r>
              <a:rPr lang="en-IT" dirty="0"/>
              <a:t>inimizza il numero di page fault</a:t>
            </a:r>
          </a:p>
          <a:p>
            <a:r>
              <a:rPr lang="en-GB" dirty="0"/>
              <a:t>C</a:t>
            </a:r>
            <a:r>
              <a:rPr lang="en-IT" dirty="0"/>
              <a:t>ome conosco questa pagina?</a:t>
            </a:r>
          </a:p>
          <a:p>
            <a:pPr lvl="1"/>
            <a:r>
              <a:rPr lang="en-GB" dirty="0" err="1"/>
              <a:t>È</a:t>
            </a:r>
            <a:r>
              <a:rPr lang="en-IT" dirty="0"/>
              <a:t> solo un algoritmo teorico, si impiega per misurare le prestazioni comparitive degli algoritmi con valenza pratica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C8E527-5949-5A76-9EC1-AAAD38597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19669" y="5476669"/>
            <a:ext cx="5181600" cy="1203806"/>
          </a:xfrm>
        </p:spPr>
      </p:pic>
    </p:spTree>
    <p:extLst>
      <p:ext uri="{BB962C8B-B14F-4D97-AF65-F5344CB8AC3E}">
        <p14:creationId xmlns:p14="http://schemas.microsoft.com/office/powerpoint/2010/main" val="214328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66B74-E055-1B1C-6441-073CF438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07" y="728133"/>
            <a:ext cx="5556069" cy="24693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DA775E-C865-4210-F2E7-7C600B3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FIFO vs OPT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D16184-535F-F3A0-612C-718BBE72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T" dirty="0"/>
              <a:t>FIFO/OPT </a:t>
            </a:r>
          </a:p>
          <a:p>
            <a:r>
              <a:rPr lang="en-IT" dirty="0"/>
              <a:t>15/9 1.66 66% più lento di OPT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04351-3871-35A4-BFB2-2336D076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6" y="3660504"/>
            <a:ext cx="5556069" cy="2577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1EAFC-ABFC-D30B-C547-47F145875EB5}"/>
              </a:ext>
            </a:extLst>
          </p:cNvPr>
          <p:cNvSpPr txBox="1"/>
          <p:nvPr/>
        </p:nvSpPr>
        <p:spPr>
          <a:xfrm>
            <a:off x="7928960" y="3631962"/>
            <a:ext cx="206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</a:t>
            </a:r>
            <a:r>
              <a:rPr lang="en-IT" b="1" dirty="0">
                <a:solidFill>
                  <a:srgbClr val="7030A0"/>
                </a:solidFill>
              </a:rPr>
              <a:t>iferimento OPT</a:t>
            </a:r>
          </a:p>
        </p:txBody>
      </p:sp>
    </p:spTree>
    <p:extLst>
      <p:ext uri="{BB962C8B-B14F-4D97-AF65-F5344CB8AC3E}">
        <p14:creationId xmlns:p14="http://schemas.microsoft.com/office/powerpoint/2010/main" val="403612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3188A8-CAB6-436E-8207-0092C91D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non contigua - paginazione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B71CE-0F52-5D12-61D7-C40DCBC2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Le partizioni fisse/variabili non sono efficienti nell’uso della memoria e soffrono di frammentazione interna/esterna</a:t>
            </a:r>
          </a:p>
          <a:p>
            <a:r>
              <a:rPr lang="en-IT" dirty="0"/>
              <a:t>I moderni sistemi operativi usano la </a:t>
            </a:r>
            <a:r>
              <a:rPr lang="en-IT" b="1" dirty="0"/>
              <a:t>paginazione</a:t>
            </a:r>
            <a:r>
              <a:rPr lang="en-IT" dirty="0"/>
              <a:t> 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ermette di allocare ai processi spazio in memoria in celle </a:t>
            </a:r>
            <a:r>
              <a:rPr lang="en-IT" b="1" dirty="0"/>
              <a:t>NON</a:t>
            </a:r>
            <a:r>
              <a:rPr lang="en-IT" dirty="0"/>
              <a:t> contigue</a:t>
            </a:r>
          </a:p>
          <a:p>
            <a:pPr lvl="1"/>
            <a:r>
              <a:rPr lang="en-IT" dirty="0"/>
              <a:t>Permette di tenere in memoria solo una parte del programma</a:t>
            </a:r>
          </a:p>
          <a:p>
            <a:pPr lvl="1"/>
            <a:r>
              <a:rPr lang="en-IT" dirty="0"/>
              <a:t>Necessita di hardware adeguato e il codice deve essere rilocabile dinamicamente</a:t>
            </a:r>
          </a:p>
        </p:txBody>
      </p:sp>
    </p:spTree>
    <p:extLst>
      <p:ext uri="{BB962C8B-B14F-4D97-AF65-F5344CB8AC3E}">
        <p14:creationId xmlns:p14="http://schemas.microsoft.com/office/powerpoint/2010/main" val="10933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6CC4-7F61-E6FB-004B-8F45B128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LRU (Least Recently Used)</a:t>
            </a:r>
            <a:br>
              <a:rPr lang="en-IT" dirty="0"/>
            </a:br>
            <a:endParaRPr lang="en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A8E1D-C059-872E-1471-E7F5F439F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carica le pagine non usate da più tempo</a:t>
            </a:r>
          </a:p>
          <a:p>
            <a:r>
              <a:rPr lang="en-GB" dirty="0"/>
              <a:t>M</a:t>
            </a:r>
            <a:r>
              <a:rPr lang="en-IT" dirty="0"/>
              <a:t>eglio di FIFO ma maggiore overhead</a:t>
            </a:r>
          </a:p>
          <a:p>
            <a:r>
              <a:rPr lang="en-GB" dirty="0"/>
              <a:t>F</a:t>
            </a:r>
            <a:r>
              <a:rPr lang="en-IT" dirty="0"/>
              <a:t>avorisce </a:t>
            </a:r>
            <a:r>
              <a:rPr lang="en-GB" dirty="0"/>
              <a:t>I</a:t>
            </a:r>
            <a:r>
              <a:rPr lang="en-IT" dirty="0"/>
              <a:t> processi che soddisfano il principio di località temporale </a:t>
            </a:r>
          </a:p>
          <a:p>
            <a:endParaRPr lang="en-IT" dirty="0"/>
          </a:p>
          <a:p>
            <a:r>
              <a:rPr lang="en-IT" dirty="0"/>
              <a:t>8/6 = 1.33 33% più lento di OPT</a:t>
            </a:r>
          </a:p>
          <a:p>
            <a:r>
              <a:rPr lang="en-IT" dirty="0"/>
              <a:t>12/9 = 1.33 33% più lento di OPT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228A1-84CF-8ED7-0C0B-60C54272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6" y="960864"/>
            <a:ext cx="7772404" cy="2170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E072-B5A8-02F5-6059-E02A3B8A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0" y="4628043"/>
            <a:ext cx="6046977" cy="217045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8D153B-D3F4-37DA-B4A8-0808E1C9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703" y="3278653"/>
            <a:ext cx="5181600" cy="1203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BDD9B-EC1B-0B1B-20F3-B0A2E516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765" y="4492774"/>
            <a:ext cx="4969391" cy="2305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F09AA-7725-BC15-CB55-8F0EB7590C15}"/>
              </a:ext>
            </a:extLst>
          </p:cNvPr>
          <p:cNvSpPr txBox="1"/>
          <p:nvPr/>
        </p:nvSpPr>
        <p:spPr>
          <a:xfrm>
            <a:off x="7272468" y="3109623"/>
            <a:ext cx="206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</a:t>
            </a:r>
            <a:r>
              <a:rPr lang="en-IT" b="1" dirty="0">
                <a:solidFill>
                  <a:srgbClr val="7030A0"/>
                </a:solidFill>
              </a:rPr>
              <a:t>iferimento OPT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423BE-ABD6-E4B8-C1B0-43CEB7245AB0}"/>
              </a:ext>
            </a:extLst>
          </p:cNvPr>
          <p:cNvSpPr txBox="1"/>
          <p:nvPr/>
        </p:nvSpPr>
        <p:spPr>
          <a:xfrm>
            <a:off x="8414827" y="4502800"/>
            <a:ext cx="206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</a:t>
            </a:r>
            <a:r>
              <a:rPr lang="en-IT" b="1" dirty="0">
                <a:solidFill>
                  <a:srgbClr val="7030A0"/>
                </a:solidFill>
              </a:rPr>
              <a:t>iferimento OPT</a:t>
            </a:r>
          </a:p>
        </p:txBody>
      </p:sp>
    </p:spTree>
    <p:extLst>
      <p:ext uri="{BB962C8B-B14F-4D97-AF65-F5344CB8AC3E}">
        <p14:creationId xmlns:p14="http://schemas.microsoft.com/office/powerpoint/2010/main" val="174287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4E46-DDCD-EE34-7865-B5EFDDA0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LFU Least Frequently Used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3FF63-A93D-B925-6C05-6C695FE4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IT" dirty="0"/>
              <a:t>iene sostituita la pagina meno frequentemente utilizzata</a:t>
            </a:r>
          </a:p>
          <a:p>
            <a:r>
              <a:rPr lang="en-GB" dirty="0"/>
              <a:t>U</a:t>
            </a:r>
            <a:r>
              <a:rPr lang="en-IT" dirty="0"/>
              <a:t>na pagina poco referenziata lo sarà anche in futuro</a:t>
            </a:r>
          </a:p>
          <a:p>
            <a:r>
              <a:rPr lang="en-GB" dirty="0"/>
              <a:t>P</a:t>
            </a:r>
            <a:r>
              <a:rPr lang="en-IT" dirty="0"/>
              <a:t>iù efficiente di FIFO</a:t>
            </a:r>
          </a:p>
          <a:p>
            <a:r>
              <a:rPr lang="en-GB" dirty="0"/>
              <a:t>R</a:t>
            </a:r>
            <a:r>
              <a:rPr lang="en-IT" dirty="0"/>
              <a:t>ischio di sostituire pagine da poco presenti in memoria e per questo poco referenziate (non tiene conto della località temporale)</a:t>
            </a:r>
          </a:p>
          <a:p>
            <a:endParaRPr lang="en-IT" dirty="0"/>
          </a:p>
          <a:p>
            <a:r>
              <a:rPr lang="en-IT" dirty="0"/>
              <a:t>LFU/OPT 8/6 1.33 33% più lento di OPT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48254-C90E-3AC0-DC56-454AD053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67" y="653142"/>
            <a:ext cx="6485942" cy="2169069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BF11346-FB66-1980-4F6F-270647FA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3424237"/>
            <a:ext cx="5181600" cy="120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A6B6B-53FB-D2AE-6F93-2D7913D94ACF}"/>
              </a:ext>
            </a:extLst>
          </p:cNvPr>
          <p:cNvSpPr txBox="1"/>
          <p:nvPr/>
        </p:nvSpPr>
        <p:spPr>
          <a:xfrm>
            <a:off x="7272468" y="3109623"/>
            <a:ext cx="206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</a:t>
            </a:r>
            <a:r>
              <a:rPr lang="en-IT" b="1" dirty="0">
                <a:solidFill>
                  <a:srgbClr val="7030A0"/>
                </a:solidFill>
              </a:rPr>
              <a:t>iferimento OPT</a:t>
            </a:r>
          </a:p>
        </p:txBody>
      </p:sp>
    </p:spTree>
    <p:extLst>
      <p:ext uri="{BB962C8B-B14F-4D97-AF65-F5344CB8AC3E}">
        <p14:creationId xmlns:p14="http://schemas.microsoft.com/office/powerpoint/2010/main" val="170509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3E9BE8-D931-79D0-6467-1982A691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NRU – Not recently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C2D4C-A53D-859B-F19F-D1FF2522C094}"/>
              </a:ext>
            </a:extLst>
          </p:cNvPr>
          <p:cNvSpPr txBox="1"/>
          <p:nvPr/>
        </p:nvSpPr>
        <p:spPr>
          <a:xfrm>
            <a:off x="675584" y="1362442"/>
            <a:ext cx="60976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Anche</a:t>
            </a:r>
            <a:r>
              <a:rPr lang="en-GB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conosciuto</a:t>
            </a:r>
            <a:r>
              <a:rPr lang="en-GB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come </a:t>
            </a:r>
            <a:r>
              <a:rPr lang="en-GB" b="1" dirty="0" err="1">
                <a:solidFill>
                  <a:srgbClr val="7030A0"/>
                </a:solidFill>
                <a:effectLst/>
                <a:latin typeface="Tahoma" panose="020B0604030504040204" pitchFamily="34" charset="0"/>
              </a:rPr>
              <a:t>algoritmo</a:t>
            </a:r>
            <a:r>
              <a:rPr lang="en-GB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7030A0"/>
                </a:solidFill>
                <a:effectLst/>
                <a:latin typeface="Tahoma" panose="020B0604030504040204" pitchFamily="34" charset="0"/>
              </a:rPr>
              <a:t>seconda</a:t>
            </a:r>
            <a:r>
              <a:rPr lang="en-GB" b="1" dirty="0">
                <a:solidFill>
                  <a:srgbClr val="7030A0"/>
                </a:solidFill>
                <a:effectLst/>
                <a:latin typeface="Tahoma" panose="020B0604030504040204" pitchFamily="34" charset="0"/>
              </a:rPr>
              <a:t> chance </a:t>
            </a:r>
            <a:r>
              <a:rPr lang="en-GB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 </a:t>
            </a:r>
            <a:r>
              <a:rPr lang="en-GB" b="1" dirty="0" err="1">
                <a:solidFill>
                  <a:srgbClr val="7030A0"/>
                </a:solidFill>
                <a:latin typeface="Tahoma" panose="020B0604030504040204" pitchFamily="34" charset="0"/>
              </a:rPr>
              <a:t>algoritmo</a:t>
            </a:r>
            <a:r>
              <a:rPr lang="en-GB" b="1" dirty="0">
                <a:solidFill>
                  <a:srgbClr val="7030A0"/>
                </a:solidFill>
                <a:latin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7030A0"/>
                </a:solidFill>
                <a:latin typeface="Tahoma" panose="020B0604030504040204" pitchFamily="34" charset="0"/>
              </a:rPr>
              <a:t>dell’orologio</a:t>
            </a:r>
            <a:endParaRPr lang="en-GB" b="1" dirty="0">
              <a:solidFill>
                <a:srgbClr val="7030A0"/>
              </a:solidFill>
              <a:effectLst/>
              <a:latin typeface="Tahoma" panose="020B0604030504040204" pitchFamily="34" charset="0"/>
            </a:endParaRPr>
          </a:p>
          <a:p>
            <a:endParaRPr lang="en-GB" dirty="0">
              <a:solidFill>
                <a:srgbClr val="BF5105"/>
              </a:solidFill>
              <a:effectLst/>
              <a:latin typeface="Wingdings" pitchFamily="2" charset="2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</a:rPr>
              <a:t>Algoritmo</a:t>
            </a:r>
            <a:r>
              <a:rPr lang="en-GB" dirty="0">
                <a:solidFill>
                  <a:srgbClr val="000000"/>
                </a:solidFill>
                <a:effectLst/>
              </a:rPr>
              <a:t> di base: FIFO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0000"/>
                </a:solidFill>
                <a:effectLst/>
              </a:rPr>
              <a:t>È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necessario</a:t>
            </a:r>
            <a:r>
              <a:rPr lang="en-GB" dirty="0">
                <a:solidFill>
                  <a:srgbClr val="000000"/>
                </a:solidFill>
                <a:effectLst/>
              </a:rPr>
              <a:t> un bit 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riferimento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0000"/>
                </a:solidFill>
                <a:effectLst/>
              </a:rPr>
              <a:t>Quando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riceve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una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seconda</a:t>
            </a:r>
            <a:r>
              <a:rPr lang="en-GB" dirty="0">
                <a:solidFill>
                  <a:srgbClr val="000000"/>
                </a:solidFill>
                <a:effectLst/>
              </a:rPr>
              <a:t> chance, il bit 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viene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azzerato</a:t>
            </a:r>
            <a:r>
              <a:rPr lang="en-GB" dirty="0">
                <a:solidFill>
                  <a:srgbClr val="000000"/>
                </a:solidFill>
                <a:effectLst/>
              </a:rPr>
              <a:t> ed il tempo di </a:t>
            </a:r>
            <a:r>
              <a:rPr lang="en-GB" dirty="0" err="1">
                <a:solidFill>
                  <a:srgbClr val="000000"/>
                </a:solidFill>
                <a:effectLst/>
              </a:rPr>
              <a:t>arrivo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viene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aggiornato</a:t>
            </a:r>
            <a:r>
              <a:rPr lang="en-GB" dirty="0">
                <a:solidFill>
                  <a:srgbClr val="000000"/>
                </a:solidFill>
                <a:effectLst/>
              </a:rPr>
              <a:t> al tempo </a:t>
            </a:r>
            <a:r>
              <a:rPr lang="en-GB" dirty="0" err="1">
                <a:solidFill>
                  <a:srgbClr val="000000"/>
                </a:solidFill>
                <a:effectLst/>
              </a:rPr>
              <a:t>attuale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Se la </a:t>
            </a:r>
            <a:r>
              <a:rPr lang="en-GB" dirty="0" err="1">
                <a:solidFill>
                  <a:srgbClr val="000000"/>
                </a:solidFill>
              </a:rPr>
              <a:t>pagina</a:t>
            </a:r>
            <a:r>
              <a:rPr lang="en-GB" dirty="0">
                <a:solidFill>
                  <a:srgbClr val="000000"/>
                </a:solidFill>
              </a:rPr>
              <a:t> da </a:t>
            </a:r>
            <a:r>
              <a:rPr lang="en-GB" dirty="0" err="1">
                <a:solidFill>
                  <a:srgbClr val="000000"/>
                </a:solidFill>
              </a:rPr>
              <a:t>rimpiazzare</a:t>
            </a:r>
            <a:r>
              <a:rPr lang="en-GB" dirty="0">
                <a:solidFill>
                  <a:srgbClr val="000000"/>
                </a:solidFill>
              </a:rPr>
              <a:t> (in </a:t>
            </a:r>
            <a:r>
              <a:rPr lang="en-GB" dirty="0" err="1">
                <a:solidFill>
                  <a:srgbClr val="000000"/>
                </a:solidFill>
              </a:rPr>
              <a:t>ordine</a:t>
            </a:r>
            <a:r>
              <a:rPr lang="en-GB" dirty="0">
                <a:solidFill>
                  <a:srgbClr val="000000"/>
                </a:solidFill>
              </a:rPr>
              <a:t> di clock) ha il bit </a:t>
            </a:r>
            <a:r>
              <a:rPr lang="en-GB" dirty="0">
                <a:solidFill>
                  <a:srgbClr val="000000"/>
                </a:solidFill>
                <a:effectLst/>
              </a:rPr>
              <a:t>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riferimento</a:t>
            </a:r>
            <a:r>
              <a:rPr lang="en-GB" dirty="0">
                <a:solidFill>
                  <a:srgbClr val="000000"/>
                </a:solidFill>
                <a:effectLst/>
              </a:rPr>
              <a:t> a 0, </a:t>
            </a:r>
            <a:r>
              <a:rPr lang="en-GB" dirty="0" err="1">
                <a:solidFill>
                  <a:srgbClr val="000000"/>
                </a:solidFill>
                <a:effectLst/>
              </a:rPr>
              <a:t>viene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effettivamente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rimpiazzata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000000"/>
              </a:solidFill>
              <a:effectLst/>
            </a:endParaRPr>
          </a:p>
          <a:p>
            <a:r>
              <a:rPr lang="en-GB" dirty="0">
                <a:solidFill>
                  <a:srgbClr val="000000"/>
                </a:solidFill>
                <a:effectLst/>
              </a:rPr>
              <a:t>Se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da </a:t>
            </a:r>
            <a:r>
              <a:rPr lang="en-GB" dirty="0" err="1">
                <a:solidFill>
                  <a:srgbClr val="000000"/>
                </a:solidFill>
                <a:effectLst/>
              </a:rPr>
              <a:t>rimpiazzare</a:t>
            </a:r>
            <a:r>
              <a:rPr lang="en-GB" dirty="0">
                <a:solidFill>
                  <a:srgbClr val="000000"/>
                </a:solidFill>
                <a:effectLst/>
              </a:rPr>
              <a:t> (in </a:t>
            </a:r>
            <a:r>
              <a:rPr lang="en-GB" dirty="0" err="1">
                <a:solidFill>
                  <a:srgbClr val="000000"/>
                </a:solidFill>
                <a:effectLst/>
              </a:rPr>
              <a:t>ordine</a:t>
            </a:r>
            <a:r>
              <a:rPr lang="en-GB" dirty="0">
                <a:solidFill>
                  <a:srgbClr val="000000"/>
                </a:solidFill>
                <a:effectLst/>
              </a:rPr>
              <a:t> di clock) ha il bit</a:t>
            </a:r>
          </a:p>
          <a:p>
            <a:r>
              <a:rPr lang="en-GB" dirty="0">
                <a:solidFill>
                  <a:srgbClr val="000000"/>
                </a:solidFill>
                <a:effectLst/>
              </a:rPr>
              <a:t>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riferimento</a:t>
            </a:r>
            <a:r>
              <a:rPr lang="en-GB" dirty="0">
                <a:solidFill>
                  <a:srgbClr val="000000"/>
                </a:solidFill>
                <a:effectLst/>
              </a:rPr>
              <a:t> a 1, </a:t>
            </a:r>
            <a:r>
              <a:rPr lang="en-GB" dirty="0" err="1">
                <a:solidFill>
                  <a:srgbClr val="000000"/>
                </a:solidFill>
                <a:effectLst/>
              </a:rPr>
              <a:t>allora</a:t>
            </a:r>
            <a:r>
              <a:rPr lang="en-GB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Si pone il bit 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riferimento</a:t>
            </a:r>
            <a:r>
              <a:rPr lang="en-GB" dirty="0">
                <a:solidFill>
                  <a:srgbClr val="000000"/>
                </a:solidFill>
                <a:effectLst/>
              </a:rPr>
              <a:t> a 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lascia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in </a:t>
            </a:r>
            <a:r>
              <a:rPr lang="en-GB" dirty="0" err="1">
                <a:solidFill>
                  <a:srgbClr val="000000"/>
                </a:solidFill>
                <a:effectLst/>
              </a:rPr>
              <a:t>memoria</a:t>
            </a:r>
            <a:endParaRPr lang="en-GB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rimpiazza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successiva</a:t>
            </a:r>
            <a:r>
              <a:rPr lang="en-GB" dirty="0">
                <a:solidFill>
                  <a:srgbClr val="000000"/>
                </a:solidFill>
                <a:effectLst/>
              </a:rPr>
              <a:t> (in </a:t>
            </a:r>
            <a:r>
              <a:rPr lang="en-GB" dirty="0" err="1">
                <a:solidFill>
                  <a:srgbClr val="000000"/>
                </a:solidFill>
                <a:effectLst/>
              </a:rPr>
              <a:t>ordine</a:t>
            </a:r>
            <a:r>
              <a:rPr lang="en-GB" dirty="0">
                <a:solidFill>
                  <a:srgbClr val="000000"/>
                </a:solidFill>
                <a:effectLst/>
              </a:rPr>
              <a:t> di clock), in base alle </a:t>
            </a:r>
            <a:r>
              <a:rPr lang="en-GB" dirty="0" err="1">
                <a:solidFill>
                  <a:srgbClr val="000000"/>
                </a:solidFill>
                <a:effectLst/>
              </a:rPr>
              <a:t>stesse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regole</a:t>
            </a:r>
            <a:endParaRPr lang="en-GB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A8A18BC-8CBA-4154-C534-FBAD14BA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 t="6817" r="10503"/>
          <a:stretch/>
        </p:blipFill>
        <p:spPr>
          <a:xfrm>
            <a:off x="7213600" y="1844431"/>
            <a:ext cx="4302816" cy="3988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08A25-4D9A-1010-3A9F-E5A4A0555874}"/>
              </a:ext>
            </a:extLst>
          </p:cNvPr>
          <p:cNvSpPr txBox="1"/>
          <p:nvPr/>
        </p:nvSpPr>
        <p:spPr>
          <a:xfrm>
            <a:off x="434602" y="609834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Libro pg. 273 non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chiaro</a:t>
            </a:r>
            <a:endParaRPr lang="en-I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651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B5-DFCD-30FC-693D-6E29ED89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NRU Not recently used migliorato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B7117-259B-86EA-254F-45795DBDE79F}"/>
              </a:ext>
            </a:extLst>
          </p:cNvPr>
          <p:cNvSpPr txBox="1"/>
          <p:nvPr/>
        </p:nvSpPr>
        <p:spPr>
          <a:xfrm>
            <a:off x="673374" y="1793656"/>
            <a:ext cx="103853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considera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coppia</a:t>
            </a:r>
            <a:r>
              <a:rPr lang="en-GB" dirty="0">
                <a:solidFill>
                  <a:srgbClr val="000000"/>
                </a:solidFill>
                <a:effectLst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</a:rPr>
              <a:t>bit_riferimento</a:t>
            </a:r>
            <a:r>
              <a:rPr lang="en-GB" dirty="0">
                <a:solidFill>
                  <a:srgbClr val="000000"/>
                </a:solidFill>
                <a:effectLst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</a:rPr>
              <a:t>bit_modifica</a:t>
            </a:r>
            <a:r>
              <a:rPr lang="en-GB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ottengono</a:t>
            </a:r>
            <a:r>
              <a:rPr lang="en-GB" dirty="0">
                <a:solidFill>
                  <a:srgbClr val="000000"/>
                </a:solidFill>
                <a:effectLst/>
              </a:rPr>
              <a:t> quattro </a:t>
            </a:r>
            <a:r>
              <a:rPr lang="en-GB" dirty="0" err="1">
                <a:solidFill>
                  <a:srgbClr val="000000"/>
                </a:solidFill>
                <a:effectLst/>
              </a:rPr>
              <a:t>classi</a:t>
            </a:r>
            <a:r>
              <a:rPr lang="en-GB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(0,0), non </a:t>
            </a:r>
            <a:r>
              <a:rPr lang="en-GB" dirty="0" err="1">
                <a:solidFill>
                  <a:srgbClr val="000000"/>
                </a:solidFill>
                <a:effectLst/>
              </a:rPr>
              <a:t>recentemente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usata</a:t>
            </a:r>
            <a:r>
              <a:rPr lang="en-GB" dirty="0">
                <a:solidFill>
                  <a:srgbClr val="000000"/>
                </a:solidFill>
                <a:effectLst/>
              </a:rPr>
              <a:t> né </a:t>
            </a:r>
            <a:r>
              <a:rPr lang="en-GB" dirty="0" err="1">
                <a:solidFill>
                  <a:srgbClr val="000000"/>
                </a:solidFill>
                <a:effectLst/>
              </a:rPr>
              <a:t>modificata</a:t>
            </a:r>
            <a:r>
              <a:rPr lang="en-GB" dirty="0">
                <a:solidFill>
                  <a:srgbClr val="000000"/>
                </a:solidFill>
                <a:effectLst/>
              </a:rPr>
              <a:t>− </a:t>
            </a:r>
            <a:r>
              <a:rPr lang="en-GB" dirty="0" err="1">
                <a:solidFill>
                  <a:srgbClr val="000000"/>
                </a:solidFill>
                <a:effectLst/>
              </a:rPr>
              <a:t>rappresenta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migliore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scelta</a:t>
            </a:r>
            <a:r>
              <a:rPr lang="en-GB" dirty="0">
                <a:solidFill>
                  <a:srgbClr val="000000"/>
                </a:solidFill>
                <a:effectLst/>
              </a:rPr>
              <a:t> per la </a:t>
            </a:r>
            <a:r>
              <a:rPr lang="en-GB" dirty="0" err="1">
                <a:solidFill>
                  <a:srgbClr val="000000"/>
                </a:solidFill>
                <a:effectLst/>
              </a:rPr>
              <a:t>sostituzione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(0,1), non </a:t>
            </a:r>
            <a:r>
              <a:rPr lang="en-GB" dirty="0" err="1">
                <a:solidFill>
                  <a:srgbClr val="000000"/>
                </a:solidFill>
                <a:effectLst/>
              </a:rPr>
              <a:t>usata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recentemente</a:t>
            </a:r>
            <a:r>
              <a:rPr lang="en-GB" dirty="0">
                <a:solidFill>
                  <a:srgbClr val="000000"/>
                </a:solidFill>
                <a:effectLst/>
              </a:rPr>
              <a:t>, ma </a:t>
            </a:r>
            <a:r>
              <a:rPr lang="en-GB" dirty="0" err="1">
                <a:solidFill>
                  <a:srgbClr val="000000"/>
                </a:solidFill>
                <a:effectLst/>
              </a:rPr>
              <a:t>modificata</a:t>
            </a:r>
            <a:r>
              <a:rPr lang="en-GB" dirty="0">
                <a:solidFill>
                  <a:srgbClr val="000000"/>
                </a:solidFill>
                <a:effectLst/>
              </a:rPr>
              <a:t>− </a:t>
            </a:r>
            <a:r>
              <a:rPr lang="en-GB" dirty="0" err="1">
                <a:solidFill>
                  <a:srgbClr val="000000"/>
                </a:solidFill>
                <a:effectLst/>
              </a:rPr>
              <a:t>deve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essere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salvata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su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memoria</a:t>
            </a:r>
            <a:r>
              <a:rPr lang="en-GB" dirty="0">
                <a:solidFill>
                  <a:srgbClr val="000000"/>
                </a:solidFill>
                <a:effectLst/>
              </a:rPr>
              <a:t> di </a:t>
            </a:r>
            <a:r>
              <a:rPr lang="en-GB" dirty="0" err="1">
                <a:solidFill>
                  <a:srgbClr val="000000"/>
                </a:solidFill>
                <a:effectLst/>
              </a:rPr>
              <a:t>massa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(1,0), </a:t>
            </a:r>
            <a:r>
              <a:rPr lang="en-GB" dirty="0" err="1">
                <a:solidFill>
                  <a:srgbClr val="000000"/>
                </a:solidFill>
                <a:effectLst/>
              </a:rPr>
              <a:t>usata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recentemente</a:t>
            </a:r>
            <a:r>
              <a:rPr lang="en-GB" dirty="0">
                <a:solidFill>
                  <a:srgbClr val="000000"/>
                </a:solidFill>
                <a:effectLst/>
              </a:rPr>
              <a:t>, ma non </a:t>
            </a:r>
            <a:r>
              <a:rPr lang="en-GB" dirty="0" err="1">
                <a:solidFill>
                  <a:srgbClr val="000000"/>
                </a:solidFill>
                <a:effectLst/>
              </a:rPr>
              <a:t>modificata</a:t>
            </a:r>
            <a:r>
              <a:rPr lang="en-GB" dirty="0">
                <a:solidFill>
                  <a:srgbClr val="000000"/>
                </a:solidFill>
                <a:effectLst/>
              </a:rPr>
              <a:t>− </a:t>
            </a:r>
            <a:r>
              <a:rPr lang="en-GB" dirty="0" err="1">
                <a:solidFill>
                  <a:srgbClr val="000000"/>
                </a:solidFill>
                <a:effectLst/>
              </a:rPr>
              <a:t>probabilmente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verrà</a:t>
            </a:r>
            <a:r>
              <a:rPr lang="en-GB" dirty="0">
                <a:solidFill>
                  <a:srgbClr val="000000"/>
                </a:solidFill>
                <a:effectLst/>
              </a:rPr>
              <a:t> di nuovo </a:t>
            </a:r>
            <a:r>
              <a:rPr lang="en-GB" dirty="0" err="1">
                <a:solidFill>
                  <a:srgbClr val="000000"/>
                </a:solidFill>
                <a:effectLst/>
              </a:rPr>
              <a:t>acceduta</a:t>
            </a:r>
            <a:r>
              <a:rPr lang="en-GB" dirty="0">
                <a:solidFill>
                  <a:srgbClr val="000000"/>
                </a:solidFill>
                <a:effectLst/>
              </a:rPr>
              <a:t> a breve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</a:rPr>
              <a:t>(1,1), </a:t>
            </a:r>
            <a:r>
              <a:rPr lang="en-GB" dirty="0" err="1">
                <a:solidFill>
                  <a:srgbClr val="000000"/>
                </a:solidFill>
                <a:effectLst/>
              </a:rPr>
              <a:t>usata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recentemente</a:t>
            </a:r>
            <a:r>
              <a:rPr lang="en-GB" dirty="0">
                <a:solidFill>
                  <a:srgbClr val="000000"/>
                </a:solidFill>
                <a:effectLst/>
              </a:rPr>
              <a:t> e </a:t>
            </a:r>
            <a:r>
              <a:rPr lang="en-GB" dirty="0" err="1">
                <a:solidFill>
                  <a:srgbClr val="000000"/>
                </a:solidFill>
                <a:effectLst/>
              </a:rPr>
              <a:t>modificata</a:t>
            </a:r>
            <a:r>
              <a:rPr lang="en-GB" dirty="0">
                <a:solidFill>
                  <a:srgbClr val="000000"/>
                </a:solidFill>
                <a:effectLst/>
              </a:rPr>
              <a:t>− </a:t>
            </a:r>
            <a:r>
              <a:rPr lang="en-GB" dirty="0" err="1">
                <a:solidFill>
                  <a:srgbClr val="000000"/>
                </a:solidFill>
                <a:effectLst/>
              </a:rPr>
              <a:t>verrà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probabilmente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acceduta</a:t>
            </a:r>
            <a:r>
              <a:rPr lang="en-GB" dirty="0">
                <a:solidFill>
                  <a:srgbClr val="000000"/>
                </a:solidFill>
                <a:effectLst/>
              </a:rPr>
              <a:t> di nuovo in breve </a:t>
            </a:r>
            <a:r>
              <a:rPr lang="en-GB" dirty="0" err="1">
                <a:solidFill>
                  <a:srgbClr val="000000"/>
                </a:solidFill>
                <a:effectLst/>
              </a:rPr>
              <a:t>termine</a:t>
            </a:r>
            <a:r>
              <a:rPr lang="en-GB" dirty="0">
                <a:solidFill>
                  <a:srgbClr val="000000"/>
                </a:solidFill>
                <a:effectLst/>
              </a:rPr>
              <a:t> e </a:t>
            </a:r>
            <a:r>
              <a:rPr lang="en-GB" dirty="0" err="1">
                <a:solidFill>
                  <a:srgbClr val="000000"/>
                </a:solidFill>
                <a:effectLst/>
              </a:rPr>
              <a:t>deve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essere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salvata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su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memoria</a:t>
            </a:r>
            <a:r>
              <a:rPr lang="en-GB" dirty="0">
                <a:solidFill>
                  <a:srgbClr val="000000"/>
                </a:solidFill>
                <a:effectLst/>
              </a:rPr>
              <a:t> di </a:t>
            </a:r>
            <a:r>
              <a:rPr lang="en-GB" dirty="0" err="1">
                <a:solidFill>
                  <a:srgbClr val="000000"/>
                </a:solidFill>
                <a:effectLst/>
              </a:rPr>
              <a:t>massa</a:t>
            </a:r>
            <a:r>
              <a:rPr lang="en-GB" dirty="0">
                <a:solidFill>
                  <a:srgbClr val="000000"/>
                </a:solidFill>
                <a:effectLst/>
              </a:rPr>
              <a:t> prima di </a:t>
            </a:r>
            <a:r>
              <a:rPr lang="en-GB" dirty="0" err="1">
                <a:solidFill>
                  <a:srgbClr val="000000"/>
                </a:solidFill>
                <a:effectLst/>
              </a:rPr>
              <a:t>essere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sostituita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BF5105"/>
              </a:solidFill>
            </a:endParaRPr>
          </a:p>
          <a:p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sostituisce</a:t>
            </a:r>
            <a:r>
              <a:rPr lang="en-GB" dirty="0">
                <a:solidFill>
                  <a:srgbClr val="000000"/>
                </a:solidFill>
                <a:effectLst/>
              </a:rPr>
              <a:t> la prima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che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si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trova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nella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classe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</a:rPr>
              <a:t>minima non </a:t>
            </a:r>
            <a:r>
              <a:rPr lang="en-GB" dirty="0" err="1">
                <a:solidFill>
                  <a:srgbClr val="000000"/>
                </a:solidFill>
                <a:effectLst/>
              </a:rPr>
              <a:t>vuota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r>
              <a:rPr lang="en-GB" dirty="0">
                <a:solidFill>
                  <a:srgbClr val="000000"/>
                </a:solidFill>
                <a:effectLst/>
              </a:rPr>
              <a:t>La coda </a:t>
            </a:r>
            <a:r>
              <a:rPr lang="en-GB" dirty="0" err="1">
                <a:solidFill>
                  <a:srgbClr val="000000"/>
                </a:solidFill>
                <a:effectLst/>
              </a:rPr>
              <a:t>circolare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deve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essere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scandita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più</a:t>
            </a:r>
            <a:r>
              <a:rPr lang="en-GB" dirty="0">
                <a:solidFill>
                  <a:srgbClr val="000000"/>
                </a:solidFill>
                <a:effectLst/>
              </a:rPr>
              <a:t> volte prima di </a:t>
            </a:r>
            <a:r>
              <a:rPr lang="en-GB" dirty="0" err="1">
                <a:solidFill>
                  <a:srgbClr val="000000"/>
                </a:solidFill>
                <a:effectLst/>
              </a:rPr>
              <a:t>reperire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da </a:t>
            </a:r>
            <a:r>
              <a:rPr lang="en-GB" dirty="0" err="1">
                <a:solidFill>
                  <a:srgbClr val="000000"/>
                </a:solidFill>
                <a:effectLst/>
              </a:rPr>
              <a:t>sostituire</a:t>
            </a:r>
            <a:endParaRPr lang="en-GB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314E7-F589-47CF-685E-09113104892B}"/>
              </a:ext>
            </a:extLst>
          </p:cNvPr>
          <p:cNvSpPr txBox="1"/>
          <p:nvPr/>
        </p:nvSpPr>
        <p:spPr>
          <a:xfrm>
            <a:off x="434602" y="609834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Libro pg. 273 non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chiaro</a:t>
            </a:r>
            <a:endParaRPr lang="en-I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5239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C3B8-6556-AF33-0AFA-DDDAAEDA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Algoritmi con conteggio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C503E-6482-C289-5358-490D5B1F9880}"/>
              </a:ext>
            </a:extLst>
          </p:cNvPr>
          <p:cNvSpPr txBox="1"/>
          <p:nvPr/>
        </p:nvSpPr>
        <p:spPr>
          <a:xfrm>
            <a:off x="838199" y="1997838"/>
            <a:ext cx="101445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</a:rPr>
              <a:t>Si </a:t>
            </a:r>
            <a:r>
              <a:rPr lang="en-GB" dirty="0" err="1">
                <a:solidFill>
                  <a:srgbClr val="000000"/>
                </a:solidFill>
                <a:effectLst/>
              </a:rPr>
              <a:t>mantiene</a:t>
            </a:r>
            <a:r>
              <a:rPr lang="en-GB" dirty="0">
                <a:solidFill>
                  <a:srgbClr val="000000"/>
                </a:solidFill>
                <a:effectLst/>
              </a:rPr>
              <a:t> un </a:t>
            </a:r>
            <a:r>
              <a:rPr lang="en-GB" dirty="0" err="1">
                <a:solidFill>
                  <a:srgbClr val="000000"/>
                </a:solidFill>
                <a:effectLst/>
              </a:rPr>
              <a:t>contatore</a:t>
            </a:r>
            <a:r>
              <a:rPr lang="en-GB" dirty="0">
                <a:solidFill>
                  <a:srgbClr val="000000"/>
                </a:solidFill>
                <a:effectLst/>
              </a:rPr>
              <a:t> del </a:t>
            </a:r>
            <a:r>
              <a:rPr lang="en-GB" dirty="0" err="1">
                <a:solidFill>
                  <a:srgbClr val="000000"/>
                </a:solidFill>
                <a:effectLst/>
              </a:rPr>
              <a:t>numero</a:t>
            </a:r>
            <a:r>
              <a:rPr lang="en-GB" dirty="0">
                <a:solidFill>
                  <a:srgbClr val="000000"/>
                </a:solidFill>
                <a:effectLst/>
              </a:rPr>
              <a:t> di </a:t>
            </a:r>
            <a:r>
              <a:rPr lang="en-GB" dirty="0" err="1">
                <a:solidFill>
                  <a:srgbClr val="000000"/>
                </a:solidFill>
                <a:effectLst/>
              </a:rPr>
              <a:t>riferimenti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che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</a:rPr>
              <a:t>sono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stati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fatti</a:t>
            </a:r>
            <a:r>
              <a:rPr lang="en-GB" dirty="0">
                <a:solidFill>
                  <a:srgbClr val="000000"/>
                </a:solidFill>
                <a:effectLst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</a:rPr>
              <a:t>ciascuna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852302"/>
              </a:solidFill>
            </a:endParaRPr>
          </a:p>
          <a:p>
            <a:r>
              <a:rPr lang="en-GB" dirty="0" err="1">
                <a:solidFill>
                  <a:srgbClr val="149FEC"/>
                </a:solidFill>
                <a:effectLst/>
              </a:rPr>
              <a:t>Algoritmo</a:t>
            </a:r>
            <a:r>
              <a:rPr lang="en-GB" dirty="0">
                <a:solidFill>
                  <a:srgbClr val="149FEC"/>
                </a:solidFill>
                <a:effectLst/>
              </a:rPr>
              <a:t> LFU </a:t>
            </a:r>
            <a:r>
              <a:rPr lang="en-GB" dirty="0">
                <a:solidFill>
                  <a:srgbClr val="000000"/>
                </a:solidFill>
                <a:effectLst/>
              </a:rPr>
              <a:t>(Least Frequently Used): </a:t>
            </a:r>
            <a:r>
              <a:rPr lang="en-GB" dirty="0" err="1">
                <a:solidFill>
                  <a:srgbClr val="000000"/>
                </a:solidFill>
                <a:effectLst/>
              </a:rPr>
              <a:t>si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rimpiazza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</a:rPr>
              <a:t>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col </a:t>
            </a:r>
            <a:r>
              <a:rPr lang="en-GB" dirty="0" err="1">
                <a:solidFill>
                  <a:srgbClr val="000000"/>
                </a:solidFill>
                <a:effectLst/>
              </a:rPr>
              <a:t>valore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più</a:t>
            </a:r>
            <a:r>
              <a:rPr lang="en-GB" dirty="0">
                <a:solidFill>
                  <a:srgbClr val="000000"/>
                </a:solidFill>
                <a:effectLst/>
              </a:rPr>
              <a:t> basso del </a:t>
            </a:r>
            <a:r>
              <a:rPr lang="en-GB" dirty="0" err="1">
                <a:solidFill>
                  <a:srgbClr val="000000"/>
                </a:solidFill>
                <a:effectLst/>
              </a:rPr>
              <a:t>contatore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852302"/>
              </a:solidFill>
            </a:endParaRPr>
          </a:p>
          <a:p>
            <a:r>
              <a:rPr lang="en-GB" dirty="0" err="1">
                <a:solidFill>
                  <a:srgbClr val="149FEC"/>
                </a:solidFill>
                <a:effectLst/>
              </a:rPr>
              <a:t>Algoritmo</a:t>
            </a:r>
            <a:r>
              <a:rPr lang="en-GB" dirty="0">
                <a:solidFill>
                  <a:srgbClr val="149FEC"/>
                </a:solidFill>
                <a:effectLst/>
              </a:rPr>
              <a:t> MFU </a:t>
            </a:r>
            <a:r>
              <a:rPr lang="en-GB" dirty="0">
                <a:solidFill>
                  <a:srgbClr val="000000"/>
                </a:solidFill>
                <a:effectLst/>
              </a:rPr>
              <a:t>(</a:t>
            </a:r>
            <a:r>
              <a:rPr lang="en-GB">
                <a:solidFill>
                  <a:srgbClr val="000000"/>
                </a:solidFill>
                <a:effectLst/>
              </a:rPr>
              <a:t>Most Frequently Used</a:t>
            </a:r>
            <a:r>
              <a:rPr lang="en-GB" dirty="0">
                <a:solidFill>
                  <a:srgbClr val="000000"/>
                </a:solidFill>
                <a:effectLst/>
              </a:rPr>
              <a:t>): </a:t>
            </a:r>
            <a:r>
              <a:rPr lang="en-GB" dirty="0" err="1">
                <a:solidFill>
                  <a:srgbClr val="000000"/>
                </a:solidFill>
                <a:effectLst/>
              </a:rPr>
              <a:t>è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basato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sulla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assunzione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che</a:t>
            </a:r>
            <a:r>
              <a:rPr lang="en-GB" dirty="0">
                <a:solidFill>
                  <a:srgbClr val="000000"/>
                </a:solidFill>
                <a:effectLst/>
              </a:rPr>
              <a:t> la </a:t>
            </a:r>
            <a:r>
              <a:rPr lang="en-GB" dirty="0" err="1">
                <a:solidFill>
                  <a:srgbClr val="000000"/>
                </a:solidFill>
                <a:effectLst/>
              </a:rPr>
              <a:t>pagina</a:t>
            </a:r>
            <a:r>
              <a:rPr lang="en-GB" dirty="0">
                <a:solidFill>
                  <a:srgbClr val="000000"/>
                </a:solidFill>
                <a:effectLst/>
              </a:rPr>
              <a:t> col </a:t>
            </a:r>
            <a:r>
              <a:rPr lang="en-GB" dirty="0" err="1">
                <a:solidFill>
                  <a:srgbClr val="000000"/>
                </a:solidFill>
                <a:effectLst/>
              </a:rPr>
              <a:t>valore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più</a:t>
            </a:r>
            <a:r>
              <a:rPr lang="en-GB" dirty="0">
                <a:solidFill>
                  <a:srgbClr val="000000"/>
                </a:solidFill>
                <a:effectLst/>
              </a:rPr>
              <a:t> basso del </a:t>
            </a:r>
            <a:r>
              <a:rPr lang="en-GB" dirty="0" err="1">
                <a:solidFill>
                  <a:srgbClr val="000000"/>
                </a:solidFill>
                <a:effectLst/>
              </a:rPr>
              <a:t>contatore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è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stata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spostata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recentemente</a:t>
            </a:r>
            <a:r>
              <a:rPr lang="en-GB" dirty="0">
                <a:solidFill>
                  <a:srgbClr val="000000"/>
                </a:solidFill>
                <a:effectLst/>
              </a:rPr>
              <a:t> in </a:t>
            </a:r>
            <a:r>
              <a:rPr lang="en-GB" dirty="0" err="1">
                <a:solidFill>
                  <a:srgbClr val="000000"/>
                </a:solidFill>
                <a:effectLst/>
              </a:rPr>
              <a:t>memoria</a:t>
            </a:r>
            <a:r>
              <a:rPr lang="en-GB" dirty="0">
                <a:solidFill>
                  <a:srgbClr val="000000"/>
                </a:solidFill>
                <a:effectLst/>
              </a:rPr>
              <a:t> e </a:t>
            </a:r>
            <a:r>
              <a:rPr lang="en-GB" dirty="0" err="1">
                <a:solidFill>
                  <a:srgbClr val="000000"/>
                </a:solidFill>
                <a:effectLst/>
              </a:rPr>
              <a:t>quindi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deve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ancora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essere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impiegata</a:t>
            </a:r>
            <a:endParaRPr lang="en-GB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852302"/>
              </a:solidFill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</a:rPr>
              <a:t>L’implementazione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è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molto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costosa</a:t>
            </a:r>
            <a:r>
              <a:rPr lang="en-GB" dirty="0">
                <a:solidFill>
                  <a:srgbClr val="000000"/>
                </a:solidFill>
                <a:effectLst/>
              </a:rPr>
              <a:t>; le </a:t>
            </a:r>
            <a:r>
              <a:rPr lang="en-GB" dirty="0" err="1">
                <a:solidFill>
                  <a:srgbClr val="000000"/>
                </a:solidFill>
                <a:effectLst/>
              </a:rPr>
              <a:t>prestazioni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</a:rPr>
              <a:t>(rispetto </a:t>
            </a:r>
            <a:r>
              <a:rPr lang="en-GB" dirty="0" err="1">
                <a:solidFill>
                  <a:srgbClr val="000000"/>
                </a:solidFill>
                <a:effectLst/>
              </a:rPr>
              <a:t>all’algoritmo</a:t>
            </a:r>
            <a:r>
              <a:rPr lang="en-GB" dirty="0">
                <a:solidFill>
                  <a:srgbClr val="000000"/>
                </a:solidFill>
                <a:effectLst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</a:rPr>
              <a:t>ottimo</a:t>
            </a:r>
            <a:r>
              <a:rPr lang="en-GB" dirty="0">
                <a:solidFill>
                  <a:srgbClr val="000000"/>
                </a:solidFill>
                <a:effectLst/>
              </a:rPr>
              <a:t>) </a:t>
            </a:r>
            <a:r>
              <a:rPr lang="en-GB" dirty="0" err="1">
                <a:solidFill>
                  <a:srgbClr val="000000"/>
                </a:solidFill>
                <a:effectLst/>
              </a:rPr>
              <a:t>scadenti</a:t>
            </a:r>
            <a:endParaRPr lang="en-GB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130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9329-2D67-3F42-AEDE-3B6F550D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Trashing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5F5F-0DAD-B4B4-9DD9-5804734C7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Quante pagine carico quando il processo viene lanciato? </a:t>
            </a:r>
            <a:r>
              <a:rPr lang="en-GB" dirty="0"/>
              <a:t>S</a:t>
            </a:r>
            <a:r>
              <a:rPr lang="en-IT" dirty="0"/>
              <a:t>i carica un numero minimo di frame</a:t>
            </a:r>
          </a:p>
          <a:p>
            <a:pPr lvl="1"/>
            <a:r>
              <a:rPr lang="en-GB" dirty="0"/>
              <a:t>D</a:t>
            </a:r>
            <a:r>
              <a:rPr lang="en-IT" dirty="0"/>
              <a:t>ipende da architettura (instruction set)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umero minimo che permette esecuzione istruzione senza generare eccezione pagina mancante</a:t>
            </a:r>
          </a:p>
          <a:p>
            <a:pPr lvl="1"/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esempio, istruzione macchina MOV ha bisogno di 6 frame</a:t>
            </a:r>
          </a:p>
          <a:p>
            <a:r>
              <a:rPr lang="en-IT" dirty="0"/>
              <a:t>Trashing: un processo spende più tempo nella paginazione che nell’esecuzione</a:t>
            </a:r>
          </a:p>
          <a:p>
            <a:r>
              <a:rPr lang="en-IT" dirty="0"/>
              <a:t>Per evitare il trashing bisogna assicurare che un processo abbia sempre il numero di frame necessari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35BFE-5DFF-CD7F-922E-A057A2B3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0"/>
          <a:stretch/>
        </p:blipFill>
        <p:spPr>
          <a:xfrm>
            <a:off x="6172202" y="2055509"/>
            <a:ext cx="5664200" cy="33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A150-5F3E-C450-22C6-07F3F99D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Working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51645-5C41-783A-11A0-8E630540A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T" sz="2000" dirty="0"/>
              <a:t>Cerca di definire un modello di località temporale</a:t>
            </a:r>
          </a:p>
          <a:p>
            <a:r>
              <a:rPr lang="en-IT" sz="2000" dirty="0"/>
              <a:t>Il working set di un processo W(t,</a:t>
            </a:r>
            <a:r>
              <a:rPr lang="it-IT" sz="2000" b="1" dirty="0"/>
              <a:t> </a:t>
            </a:r>
            <a:r>
              <a:rPr lang="it-IT" sz="2000" b="1" dirty="0" err="1"/>
              <a:t>w</a:t>
            </a:r>
            <a:r>
              <a:rPr lang="en-IT" sz="2000" dirty="0"/>
              <a:t>) è l’insieme delle pagine referenziate dal processo nell’intervallo di tempo t-w, t=&gt; </a:t>
            </a:r>
            <a:r>
              <a:rPr lang="it-IT" sz="2000" b="1" dirty="0" err="1"/>
              <a:t>Δ</a:t>
            </a:r>
            <a:endParaRPr lang="en-IT" sz="2000" dirty="0"/>
          </a:p>
          <a:p>
            <a:r>
              <a:rPr lang="it-IT" sz="2000" b="1" dirty="0" err="1"/>
              <a:t>Δ</a:t>
            </a:r>
            <a:r>
              <a:rPr lang="en-IT" sz="2000" dirty="0"/>
              <a:t> intervallo di osservazione fissato</a:t>
            </a:r>
          </a:p>
          <a:p>
            <a:r>
              <a:rPr lang="en-GB" sz="2000" dirty="0"/>
              <a:t>T</a:t>
            </a:r>
            <a:r>
              <a:rPr lang="en-IT" sz="2000" dirty="0"/>
              <a:t> istante di osservazione</a:t>
            </a:r>
          </a:p>
          <a:p>
            <a:endParaRPr lang="en-IT" sz="2000" dirty="0"/>
          </a:p>
          <a:p>
            <a:endParaRPr lang="en-IT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33D6-5348-F6BE-7FE9-1778D9C8E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 err="1"/>
              <a:t>Δ</a:t>
            </a:r>
            <a:r>
              <a:rPr lang="en-IT" sz="2000" dirty="0"/>
              <a:t> troppo piccolo: avvicendamento di pagine utili (trashing) perché non include intera lotcalità e rischia di aumentare il numero di page fault (ovvero le pagine non sono caricate in memoria principale)</a:t>
            </a:r>
          </a:p>
          <a:p>
            <a:pPr marL="0" indent="0">
              <a:buNone/>
            </a:pPr>
            <a:r>
              <a:rPr lang="it-IT" sz="2000" b="1" dirty="0" err="1"/>
              <a:t>Δ</a:t>
            </a:r>
            <a:r>
              <a:rPr lang="en-IT" sz="2000" dirty="0"/>
              <a:t> troppo grande rischio di tenere in memoria pagine poco utilizzate, si sovrappongono località diverse… tengono in memoria principale pagine non necessarie</a:t>
            </a: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9BA79-734A-F06A-9D7D-A43E31B4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7" y="4808417"/>
            <a:ext cx="7772400" cy="18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8712A-B314-DAFB-B41C-2359F501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Variante… frequenza mancanze di pagina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7895-CD1C-489B-8A2E-10E55D39A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IT" dirty="0"/>
              <a:t>etodo più diretto per controllare il trashing</a:t>
            </a:r>
          </a:p>
          <a:p>
            <a:r>
              <a:rPr lang="en-GB" dirty="0"/>
              <a:t>S</a:t>
            </a:r>
            <a:r>
              <a:rPr lang="en-IT" dirty="0"/>
              <a:t>tabilire un tasso accettabile per la frequenza di mancanze di pagina</a:t>
            </a:r>
          </a:p>
          <a:p>
            <a:r>
              <a:rPr lang="en-GB" dirty="0"/>
              <a:t>S</a:t>
            </a:r>
            <a:r>
              <a:rPr lang="en-IT" dirty="0"/>
              <a:t>e troppo basso, si deallocano alcuni frame del processo</a:t>
            </a:r>
          </a:p>
          <a:p>
            <a:r>
              <a:rPr lang="en-GB" dirty="0"/>
              <a:t>S</a:t>
            </a:r>
            <a:r>
              <a:rPr lang="en-IT" dirty="0"/>
              <a:t>e troppo alto, si allocano nuovi frame al processo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9BE08-35B3-FAA8-F0E7-CC1A93358A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0015"/>
            <a:ext cx="5181600" cy="26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2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1247-F49C-DB5E-688E-81847644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Altri metodi di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8D75-18FC-B3AD-DC0D-18396BDA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Quando lo spazio degli indirizzi logici è troppo grande lo schema descritto diventa inefficiente</a:t>
            </a:r>
          </a:p>
          <a:p>
            <a:r>
              <a:rPr lang="en-IT" dirty="0"/>
              <a:t>Esempio indirizzamento a 32 o 64 bit </a:t>
            </a:r>
          </a:p>
          <a:p>
            <a:r>
              <a:rPr lang="en-IT" dirty="0"/>
              <a:t>Altre soluzioni:</a:t>
            </a:r>
          </a:p>
          <a:p>
            <a:pPr lvl="1"/>
            <a:r>
              <a:rPr lang="en-GB" dirty="0"/>
              <a:t>P</a:t>
            </a:r>
            <a:r>
              <a:rPr lang="en-IT" dirty="0"/>
              <a:t>aginazione gerarchica o a livelli</a:t>
            </a:r>
          </a:p>
          <a:p>
            <a:pPr lvl="1"/>
            <a:r>
              <a:rPr lang="en-IT" dirty="0"/>
              <a:t>Tabella di pagine di tipo hash</a:t>
            </a:r>
          </a:p>
          <a:p>
            <a:pPr lvl="1"/>
            <a:r>
              <a:rPr lang="en-IT" dirty="0"/>
              <a:t>Tabella delle pagine invertita</a:t>
            </a:r>
          </a:p>
        </p:txBody>
      </p:sp>
    </p:spTree>
    <p:extLst>
      <p:ext uri="{BB962C8B-B14F-4D97-AF65-F5344CB8AC3E}">
        <p14:creationId xmlns:p14="http://schemas.microsoft.com/office/powerpoint/2010/main" val="360448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AAD8-B7FD-D230-E536-D6825C93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Allocazione non contigua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F49D-F2BA-F528-EEDA-5F79BC43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T" sz="3600" b="1" dirty="0"/>
              <a:t>Segmentazione</a:t>
            </a:r>
          </a:p>
        </p:txBody>
      </p:sp>
    </p:spTree>
    <p:extLst>
      <p:ext uri="{BB962C8B-B14F-4D97-AF65-F5344CB8AC3E}">
        <p14:creationId xmlns:p14="http://schemas.microsoft.com/office/powerpoint/2010/main" val="183295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E59C-826F-39B6-8213-2B811152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AA03-4B44-CB2A-1B53-1E563A72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92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fisica</a:t>
            </a:r>
          </a:p>
          <a:p>
            <a:r>
              <a:rPr lang="en-IT" sz="1600" dirty="0"/>
              <a:t>La memoria principale viene divisa in blocchi chiamati </a:t>
            </a:r>
            <a:r>
              <a:rPr lang="en-IT" sz="1600" b="1" dirty="0"/>
              <a:t>frame</a:t>
            </a:r>
          </a:p>
          <a:p>
            <a:r>
              <a:rPr lang="en-IT" sz="1600" dirty="0"/>
              <a:t>Ogni frame ha la stessa dimensione (potenza di 2, da 512 byte a 16MB)</a:t>
            </a:r>
          </a:p>
          <a:p>
            <a:r>
              <a:rPr lang="en-IT" sz="1600" dirty="0"/>
              <a:t>Al processo vengono allocati frame non contigui</a:t>
            </a:r>
          </a:p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logica</a:t>
            </a:r>
          </a:p>
          <a:p>
            <a:r>
              <a:rPr lang="en-IT" sz="1600" dirty="0"/>
              <a:t>La memoria principale viene divisa in blocchi chiamate </a:t>
            </a:r>
            <a:r>
              <a:rPr lang="en-IT" sz="1600" b="1" dirty="0"/>
              <a:t>pagine</a:t>
            </a:r>
            <a:endParaRPr lang="en-IT" sz="1600" dirty="0"/>
          </a:p>
          <a:p>
            <a:r>
              <a:rPr lang="en-IT" sz="1600" dirty="0"/>
              <a:t>La memoria logica è uno spazio contiguo</a:t>
            </a:r>
          </a:p>
          <a:p>
            <a:r>
              <a:rPr lang="en-IT" sz="1600" dirty="0"/>
              <a:t>Se un processo ha dimensione </a:t>
            </a:r>
            <a:r>
              <a:rPr lang="en-IT" sz="1600" i="1" dirty="0"/>
              <a:t>n </a:t>
            </a:r>
            <a:r>
              <a:rPr lang="en-IT" sz="1600" dirty="0"/>
              <a:t>pagine, trovo </a:t>
            </a:r>
            <a:r>
              <a:rPr lang="en-IT" sz="1600" i="1" dirty="0"/>
              <a:t>n </a:t>
            </a:r>
            <a:r>
              <a:rPr lang="en-IT" sz="1600" dirty="0"/>
              <a:t> frame liberi</a:t>
            </a:r>
          </a:p>
          <a:p>
            <a:r>
              <a:rPr lang="en-IT" sz="1600" dirty="0"/>
              <a:t>Ho frammentazione interna per ultimo frame</a:t>
            </a:r>
          </a:p>
          <a:p>
            <a:endParaRPr lang="en-IT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61C71-B21C-CA03-4EB7-F79FE83B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258" y="2110632"/>
            <a:ext cx="6433292" cy="37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5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865-FC96-AC26-BDCE-6ECF2724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C6550-6A14-E00B-AA8C-71D7037CC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Non divido la memoria in blocchi tutti uguali come le pagine ma in blocchi di dimensioni tra loro diverse</a:t>
            </a:r>
          </a:p>
          <a:p>
            <a:r>
              <a:rPr lang="en-IT" dirty="0"/>
              <a:t>Rispecchia meglio la visione del programma da parte dell’utente</a:t>
            </a:r>
          </a:p>
          <a:p>
            <a:r>
              <a:rPr lang="en-IT" dirty="0"/>
              <a:t>Ogni entità viene caricata dal loader separatamente in aree di dimensione variabile dette </a:t>
            </a:r>
            <a:r>
              <a:rPr lang="en-IT" b="1" dirty="0"/>
              <a:t>segmenti</a:t>
            </a:r>
          </a:p>
          <a:p>
            <a:r>
              <a:rPr lang="en-IT" dirty="0"/>
              <a:t>I </a:t>
            </a:r>
            <a:r>
              <a:rPr lang="en-IT" b="1" dirty="0"/>
              <a:t>segmenti </a:t>
            </a:r>
            <a:r>
              <a:rPr lang="en-IT" dirty="0"/>
              <a:t>hanno dimensione variabili e sono allocati in modo non contiguo nella memoria</a:t>
            </a:r>
          </a:p>
          <a:p>
            <a:r>
              <a:rPr lang="en-IT" dirty="0"/>
              <a:t>Lo spazio di indirizzamento logico è un insieme di segmenti di dimensione variabile</a:t>
            </a:r>
          </a:p>
          <a:p>
            <a:r>
              <a:rPr lang="en-IT" dirty="0"/>
              <a:t>Ogni indirizzo logico consiste di due parti</a:t>
            </a:r>
          </a:p>
          <a:p>
            <a:r>
              <a:rPr lang="en-GB" dirty="0"/>
              <a:t>N</a:t>
            </a:r>
            <a:r>
              <a:rPr lang="en-IT" dirty="0"/>
              <a:t>umero del segmento + offset nel segmento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3859A-A538-B8FC-DDDE-24E72524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40" y="1071988"/>
            <a:ext cx="5936672" cy="52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85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99EFC34-7626-9015-7090-6D6A5ECF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Visione memoria del processo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3A189-4B8B-68AE-962A-602EF9724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Per esempio,  un compilatore C crea i segmenti:</a:t>
            </a:r>
          </a:p>
          <a:p>
            <a:pPr marL="0" indent="0">
              <a:buNone/>
            </a:pPr>
            <a:r>
              <a:rPr lang="en-IT" dirty="0"/>
              <a:t>• Il codice</a:t>
            </a:r>
          </a:p>
          <a:p>
            <a:pPr marL="0" indent="0">
              <a:buNone/>
            </a:pPr>
            <a:r>
              <a:rPr lang="en-IT" dirty="0"/>
              <a:t>• Variabili globali</a:t>
            </a:r>
          </a:p>
          <a:p>
            <a:pPr marL="0" indent="0">
              <a:buNone/>
            </a:pPr>
            <a:r>
              <a:rPr lang="en-IT" dirty="0"/>
              <a:t>• Heap, da cui si alloca la memoria</a:t>
            </a:r>
          </a:p>
          <a:p>
            <a:pPr marL="0" indent="0">
              <a:buNone/>
            </a:pPr>
            <a:r>
              <a:rPr lang="en-IT" dirty="0"/>
              <a:t>• Variabili locali statiche di ogni funzione o procedura</a:t>
            </a:r>
          </a:p>
          <a:p>
            <a:pPr marL="0" indent="0">
              <a:buNone/>
            </a:pPr>
            <a:r>
              <a:rPr lang="en-IT" dirty="0"/>
              <a:t>• Librerie standard del C</a:t>
            </a:r>
          </a:p>
          <a:p>
            <a:endParaRPr lang="en-IT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3001EC4-905E-7E53-B44E-9497E957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35" y="1825625"/>
            <a:ext cx="4107591" cy="46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4128-7EE0-473F-249C-3B24CCCA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</a:t>
            </a:r>
            <a:r>
              <a:rPr lang="en-GB" dirty="0"/>
              <a:t>r</a:t>
            </a:r>
            <a:r>
              <a:rPr lang="en-IT" dirty="0"/>
              <a:t>chitettura segmentazione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6208C-2A7C-C50B-FA50-C850158BC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84321"/>
            <a:ext cx="6172200" cy="427983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29D9F-A79D-C8DC-68FE-44BED29FB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dirty="0"/>
              <a:t>Tabella dei segmenti mappa indirizzi fisici che contiene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</a:t>
            </a:r>
            <a:r>
              <a:rPr lang="en-IT" dirty="0"/>
              <a:t>ase: indirizzo fisico del segmento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</a:t>
            </a:r>
            <a:r>
              <a:rPr lang="en-IT" dirty="0"/>
              <a:t>imite: specifica la lunghezza del segmento</a:t>
            </a:r>
          </a:p>
          <a:p>
            <a:r>
              <a:rPr lang="en-IT" dirty="0"/>
              <a:t>Dato un indirizzo logico &lt;s,d&gt; num segmento e scostamento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IT" dirty="0"/>
              <a:t>i usa s come indice della tabella per ricavaare l’indirizzo 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IT" dirty="0"/>
              <a:t>i verifca che d&lt; limite (protezione)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IT" dirty="0"/>
              <a:t>ndirizzo fisico: base+d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97E54-FF87-2A15-A7FA-D37A2A0B5AC7}"/>
              </a:ext>
            </a:extLst>
          </p:cNvPr>
          <p:cNvSpPr txBox="1"/>
          <p:nvPr/>
        </p:nvSpPr>
        <p:spPr>
          <a:xfrm>
            <a:off x="6218960" y="457200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Ogni indirizzo logico consiste di due parti</a:t>
            </a:r>
          </a:p>
          <a:p>
            <a:r>
              <a:rPr lang="en-GB" dirty="0"/>
              <a:t>N</a:t>
            </a:r>
            <a:r>
              <a:rPr lang="en-IT" dirty="0"/>
              <a:t>umero del segmento + offset nel segmento</a:t>
            </a:r>
          </a:p>
        </p:txBody>
      </p:sp>
    </p:spTree>
    <p:extLst>
      <p:ext uri="{BB962C8B-B14F-4D97-AF65-F5344CB8AC3E}">
        <p14:creationId xmlns:p14="http://schemas.microsoft.com/office/powerpoint/2010/main" val="83931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7579-8793-4726-B699-1C55F646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Altro esempio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B6F9-4FC3-96CA-54D4-BBF0E621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IT" dirty="0"/>
              <a:t>gni processo ha la sua tabella dei segmenti</a:t>
            </a:r>
          </a:p>
          <a:p>
            <a:r>
              <a:rPr lang="en-GB" dirty="0"/>
              <a:t>B</a:t>
            </a:r>
            <a:r>
              <a:rPr lang="en-IT" dirty="0"/>
              <a:t>ase: inizio indirizzo fisico</a:t>
            </a:r>
          </a:p>
          <a:p>
            <a:r>
              <a:rPr lang="en-IT" dirty="0"/>
              <a:t>Limit: lunghezza segmento</a:t>
            </a:r>
          </a:p>
          <a:p>
            <a:r>
              <a:rPr lang="en-IT" dirty="0"/>
              <a:t>Stack e heap possono contrarsi indipendentemente</a:t>
            </a:r>
          </a:p>
          <a:p>
            <a:r>
              <a:rPr lang="en-IT" dirty="0"/>
              <a:t>MA…</a:t>
            </a:r>
          </a:p>
          <a:p>
            <a:r>
              <a:rPr lang="en-GB" dirty="0"/>
              <a:t>F</a:t>
            </a:r>
            <a:r>
              <a:rPr lang="en-IT" dirty="0"/>
              <a:t>rammentazione esterna! Come allocazione contigua a partizioni variabili</a:t>
            </a:r>
          </a:p>
        </p:txBody>
      </p:sp>
      <p:pic>
        <p:nvPicPr>
          <p:cNvPr id="11268" name="Picture 4" descr="segmentation_table">
            <a:extLst>
              <a:ext uri="{FF2B5EF4-FFF2-40B4-BE49-F238E27FC236}">
                <a16:creationId xmlns:a16="http://schemas.microsoft.com/office/drawing/2014/main" id="{B45EB3C7-29F7-8333-59D5-67081C5DB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62335"/>
            <a:ext cx="6172200" cy="35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0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A36B-A2EC-24E3-3D94-5D2770A7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Indirizzo logico non valido - esempio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3339B1-9DCE-F18C-78DF-A39BDB83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025" y="987425"/>
            <a:ext cx="5730526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CB2A-0822-4551-3816-D3205AEF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ndirizzo logico 2,53?</a:t>
            </a:r>
          </a:p>
          <a:p>
            <a:r>
              <a:rPr lang="en-IT" dirty="0"/>
              <a:t>4353</a:t>
            </a:r>
          </a:p>
          <a:p>
            <a:endParaRPr lang="en-IT" dirty="0"/>
          </a:p>
          <a:p>
            <a:r>
              <a:rPr lang="en-IT" dirty="0"/>
              <a:t>Indirizzo logico 0, 1222</a:t>
            </a:r>
          </a:p>
          <a:p>
            <a:r>
              <a:rPr lang="en-IT" dirty="0"/>
              <a:t>eccezione</a:t>
            </a:r>
          </a:p>
        </p:txBody>
      </p:sp>
    </p:spTree>
    <p:extLst>
      <p:ext uri="{BB962C8B-B14F-4D97-AF65-F5344CB8AC3E}">
        <p14:creationId xmlns:p14="http://schemas.microsoft.com/office/powerpoint/2010/main" val="3440812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6E71-77C3-74F6-D2A3-5DF408D7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Condivisione dei segmenti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077D4-CF76-C7D1-2F5A-D55CD6BD8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2976" y="1825625"/>
            <a:ext cx="4472048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C7ABB-0042-C545-7CC1-83E96FF52F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/>
              <a:t>Come per la paginazione, posso condividere il codice puntando allo stesso numero del segmento</a:t>
            </a:r>
          </a:p>
          <a:p>
            <a:r>
              <a:rPr lang="en-IT" dirty="0"/>
              <a:t>Protezione: analoga alla paginazione</a:t>
            </a:r>
          </a:p>
          <a:p>
            <a:r>
              <a:rPr lang="en-GB" dirty="0"/>
              <a:t>I</a:t>
            </a:r>
            <a:r>
              <a:rPr lang="en-IT" dirty="0"/>
              <a:t> segmenti variano di dimensione quindi l’allocazione è dinamica</a:t>
            </a:r>
          </a:p>
          <a:p>
            <a:r>
              <a:rPr lang="en-IT" dirty="0"/>
              <a:t>Posso combinare la paginazione e la segmentazione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86827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BA03-45BB-F062-2826-B0887EB6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 e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5351-25E6-07E9-EE03-71E43E33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La segmentazione soffre, come allocazione contigua a partizioni variabili, del problema della frammentazione esterna</a:t>
            </a:r>
          </a:p>
          <a:p>
            <a:r>
              <a:rPr lang="en-IT" dirty="0"/>
              <a:t>IDEA: si possono paginare </a:t>
            </a:r>
            <a:r>
              <a:rPr lang="en-GB" dirty="0" err="1"/>
              <a:t>i</a:t>
            </a:r>
            <a:r>
              <a:rPr lang="en-IT" dirty="0"/>
              <a:t> segmenti mantenendo </a:t>
            </a:r>
            <a:r>
              <a:rPr lang="en-GB" dirty="0"/>
              <a:t>i</a:t>
            </a:r>
            <a:r>
              <a:rPr lang="en-IT" dirty="0"/>
              <a:t> vantaggi della segmentazione</a:t>
            </a:r>
          </a:p>
          <a:p>
            <a:r>
              <a:rPr lang="en-GB" dirty="0"/>
              <a:t>Q</a:t>
            </a:r>
            <a:r>
              <a:rPr lang="en-IT" dirty="0"/>
              <a:t>ueste due tecniche insieme vengono usate dalla maggior parte dei sistemi operativi</a:t>
            </a:r>
          </a:p>
          <a:p>
            <a:pPr lvl="1"/>
            <a:r>
              <a:rPr lang="en-GB" dirty="0"/>
              <a:t>D</a:t>
            </a:r>
            <a:r>
              <a:rPr lang="en-IT" dirty="0"/>
              <a:t>iminuisco frammentazione esterna per paginazione, interna con segmentazione</a:t>
            </a:r>
          </a:p>
          <a:p>
            <a:pPr lvl="1"/>
            <a:r>
              <a:rPr lang="en-GB" dirty="0"/>
              <a:t>F</a:t>
            </a:r>
            <a:r>
              <a:rPr lang="en-IT" dirty="0"/>
              <a:t>acile condividere codice e proteggere la memoria con segmentazione</a:t>
            </a:r>
          </a:p>
          <a:p>
            <a:r>
              <a:rPr lang="en-IT" dirty="0"/>
              <a:t>La tabella dei segmenti non contiene indirizzo segmento ma indirizzo della tabella delle pagine per quel segmento</a:t>
            </a:r>
          </a:p>
        </p:txBody>
      </p:sp>
    </p:spTree>
    <p:extLst>
      <p:ext uri="{BB962C8B-B14F-4D97-AF65-F5344CB8AC3E}">
        <p14:creationId xmlns:p14="http://schemas.microsoft.com/office/powerpoint/2010/main" val="3204371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8C47-9243-5F69-CB99-632F7CE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 con paginazione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C2A2D-12ED-59B3-3E7F-7EC7E485B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1179"/>
            <a:ext cx="5181600" cy="27601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5FA566-F592-72ED-76CA-FE28FD804A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Quando</a:t>
            </a:r>
            <a:r>
              <a:rPr lang="en-GB" dirty="0"/>
              <a:t> un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tenta</a:t>
            </a:r>
            <a:r>
              <a:rPr lang="en-GB" dirty="0"/>
              <a:t> di </a:t>
            </a:r>
            <a:r>
              <a:rPr lang="en-GB" dirty="0" err="1"/>
              <a:t>accedere</a:t>
            </a:r>
            <a:r>
              <a:rPr lang="en-GB" dirty="0"/>
              <a:t> a un </a:t>
            </a:r>
            <a:r>
              <a:rPr lang="en-GB" dirty="0" err="1"/>
              <a:t>indirizzo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, 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tripla</a:t>
            </a:r>
            <a:r>
              <a:rPr lang="en-GB" dirty="0"/>
              <a:t> </a:t>
            </a:r>
            <a:r>
              <a:rPr lang="en-GB" dirty="0" err="1"/>
              <a:t>composta</a:t>
            </a:r>
            <a:r>
              <a:rPr lang="en-GB" dirty="0"/>
              <a:t> da </a:t>
            </a:r>
            <a:r>
              <a:rPr lang="en-GB" dirty="0" err="1"/>
              <a:t>segmento</a:t>
            </a:r>
            <a:r>
              <a:rPr lang="en-GB" dirty="0"/>
              <a:t>, </a:t>
            </a:r>
            <a:r>
              <a:rPr lang="en-GB" dirty="0" err="1"/>
              <a:t>pagina</a:t>
            </a:r>
            <a:r>
              <a:rPr lang="en-GB" dirty="0"/>
              <a:t> e offset: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Segmento</a:t>
            </a:r>
            <a:r>
              <a:rPr lang="en-GB" dirty="0"/>
              <a:t>: </a:t>
            </a:r>
            <a:r>
              <a:rPr lang="en-GB" dirty="0" err="1"/>
              <a:t>Identifica</a:t>
            </a:r>
            <a:r>
              <a:rPr lang="en-GB" dirty="0"/>
              <a:t> il </a:t>
            </a:r>
            <a:r>
              <a:rPr lang="en-GB" dirty="0" err="1"/>
              <a:t>segmento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a cui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sta</a:t>
            </a:r>
            <a:r>
              <a:rPr lang="en-GB" dirty="0"/>
              <a:t> </a:t>
            </a:r>
            <a:r>
              <a:rPr lang="en-GB" dirty="0" err="1"/>
              <a:t>cercando</a:t>
            </a:r>
            <a:r>
              <a:rPr lang="en-GB" dirty="0"/>
              <a:t> di </a:t>
            </a:r>
            <a:r>
              <a:rPr lang="en-GB" dirty="0" err="1"/>
              <a:t>accedere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Pagina</a:t>
            </a:r>
            <a:r>
              <a:rPr lang="en-GB" dirty="0"/>
              <a:t>: Dopo aver </a:t>
            </a:r>
            <a:r>
              <a:rPr lang="en-GB" dirty="0" err="1"/>
              <a:t>selezionato</a:t>
            </a:r>
            <a:r>
              <a:rPr lang="en-GB" dirty="0"/>
              <a:t> il </a:t>
            </a:r>
            <a:r>
              <a:rPr lang="en-GB" dirty="0" err="1"/>
              <a:t>segmento</a:t>
            </a:r>
            <a:r>
              <a:rPr lang="en-GB" dirty="0"/>
              <a:t>, la </a:t>
            </a:r>
            <a:r>
              <a:rPr lang="en-GB" dirty="0" err="1"/>
              <a:t>pagina</a:t>
            </a:r>
            <a:r>
              <a:rPr lang="en-GB" dirty="0"/>
              <a:t> indica quale </a:t>
            </a:r>
            <a:r>
              <a:rPr lang="en-GB" dirty="0" err="1"/>
              <a:t>pagina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accedere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Offset</a:t>
            </a:r>
            <a:r>
              <a:rPr lang="en-GB" dirty="0"/>
              <a:t>: </a:t>
            </a:r>
            <a:r>
              <a:rPr lang="en-GB" dirty="0" err="1"/>
              <a:t>Infine</a:t>
            </a:r>
            <a:r>
              <a:rPr lang="en-GB" dirty="0"/>
              <a:t>, </a:t>
            </a:r>
            <a:r>
              <a:rPr lang="en-GB" dirty="0" err="1"/>
              <a:t>l'offset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localizzare</a:t>
            </a:r>
            <a:r>
              <a:rPr lang="en-GB" dirty="0"/>
              <a:t> </a:t>
            </a:r>
            <a:r>
              <a:rPr lang="en-GB" dirty="0" err="1"/>
              <a:t>l'esatta</a:t>
            </a:r>
            <a:r>
              <a:rPr lang="en-GB" dirty="0"/>
              <a:t> </a:t>
            </a:r>
            <a:r>
              <a:rPr lang="en-GB" dirty="0" err="1"/>
              <a:t>posizione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8802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8C47-9243-5F69-CB99-632F7CE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Segmentazione con paginazione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C2A2D-12ED-59B3-3E7F-7EC7E485B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1179"/>
            <a:ext cx="5181600" cy="27601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5FA566-F592-72ED-76CA-FE28FD804A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consulta prima la </a:t>
            </a:r>
            <a:r>
              <a:rPr lang="en-GB" b="1" dirty="0" err="1"/>
              <a:t>tabella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segmenti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</a:t>
            </a:r>
            <a:r>
              <a:rPr lang="en-GB" dirty="0" err="1"/>
              <a:t>l'identificatore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 per </a:t>
            </a:r>
            <a:r>
              <a:rPr lang="en-GB" dirty="0" err="1"/>
              <a:t>trovare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base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tabella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pagine</a:t>
            </a:r>
            <a:r>
              <a:rPr lang="en-GB" dirty="0"/>
              <a:t> per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Successivamente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accede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b="1" dirty="0" err="1"/>
              <a:t>tabella</a:t>
            </a:r>
            <a:r>
              <a:rPr lang="en-GB" b="1" dirty="0"/>
              <a:t> </a:t>
            </a:r>
            <a:r>
              <a:rPr lang="en-GB" b="1" dirty="0" err="1"/>
              <a:t>delle</a:t>
            </a:r>
            <a:r>
              <a:rPr lang="en-GB" b="1" dirty="0"/>
              <a:t> </a:t>
            </a:r>
            <a:r>
              <a:rPr lang="en-GB" b="1" dirty="0" err="1"/>
              <a:t>pagine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, </a:t>
            </a:r>
            <a:r>
              <a:rPr lang="en-GB" dirty="0" err="1"/>
              <a:t>utilizzando</a:t>
            </a:r>
            <a:r>
              <a:rPr lang="en-GB" dirty="0"/>
              <a:t> </a:t>
            </a:r>
            <a:r>
              <a:rPr lang="en-GB" dirty="0" err="1"/>
              <a:t>l'identificatore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per </a:t>
            </a:r>
            <a:r>
              <a:rPr lang="en-GB" dirty="0" err="1"/>
              <a:t>trovare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Infine</a:t>
            </a:r>
            <a:r>
              <a:rPr lang="en-GB" dirty="0"/>
              <a:t>, </a:t>
            </a:r>
            <a:r>
              <a:rPr lang="en-GB" dirty="0" err="1"/>
              <a:t>l'offset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aggiunto</a:t>
            </a:r>
            <a:r>
              <a:rPr lang="en-GB" dirty="0"/>
              <a:t> a </a:t>
            </a:r>
            <a:r>
              <a:rPr lang="en-GB" dirty="0" err="1"/>
              <a:t>quest'indirizzo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 </a:t>
            </a:r>
            <a:r>
              <a:rPr lang="en-GB" dirty="0" err="1"/>
              <a:t>esatto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10443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6AC8-C89C-6F0A-0DE9-C5E754AD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Gestione memoria ed efficienza programmi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58DEA-A140-61C8-4446-20C49B1FF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549" y="1771370"/>
            <a:ext cx="7964901" cy="4849510"/>
          </a:xfrm>
        </p:spPr>
      </p:pic>
    </p:spTree>
    <p:extLst>
      <p:ext uri="{BB962C8B-B14F-4D97-AF65-F5344CB8AC3E}">
        <p14:creationId xmlns:p14="http://schemas.microsoft.com/office/powerpoint/2010/main" val="152133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E59C-826F-39B6-8213-2B811152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Tabella delle pagine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AA03-4B44-CB2A-1B53-1E563A72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92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fisica</a:t>
            </a:r>
          </a:p>
          <a:p>
            <a:r>
              <a:rPr lang="en-IT" sz="1600" dirty="0"/>
              <a:t>La memoria principale viene divisa in blocchi chiamati </a:t>
            </a:r>
            <a:r>
              <a:rPr lang="en-IT" sz="1600" b="1" dirty="0"/>
              <a:t>frame</a:t>
            </a:r>
          </a:p>
          <a:p>
            <a:r>
              <a:rPr lang="en-IT" sz="1600" dirty="0"/>
              <a:t>Ogni frame ha la stessa dimensione (potenza di 2, da 512 byte a 16MB)</a:t>
            </a:r>
          </a:p>
          <a:p>
            <a:r>
              <a:rPr lang="en-IT" sz="1600" dirty="0"/>
              <a:t>Al processo vengono allocati frame non contigui</a:t>
            </a:r>
          </a:p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logica</a:t>
            </a:r>
          </a:p>
          <a:p>
            <a:r>
              <a:rPr lang="en-IT" sz="1600" dirty="0"/>
              <a:t>La memoria principale viene divisa in blocchi chiamate </a:t>
            </a:r>
            <a:r>
              <a:rPr lang="en-IT" sz="1600" b="1" dirty="0"/>
              <a:t>pagine</a:t>
            </a:r>
            <a:endParaRPr lang="en-IT" sz="1600" dirty="0"/>
          </a:p>
          <a:p>
            <a:r>
              <a:rPr lang="en-IT" sz="1600" dirty="0"/>
              <a:t>La memoria logica è uno spazio contiguo</a:t>
            </a:r>
          </a:p>
          <a:p>
            <a:r>
              <a:rPr lang="en-IT" sz="1600" dirty="0"/>
              <a:t>Se un processo ha dimensione </a:t>
            </a:r>
            <a:r>
              <a:rPr lang="en-IT" sz="1600" i="1" dirty="0"/>
              <a:t>n </a:t>
            </a:r>
            <a:r>
              <a:rPr lang="en-IT" sz="1600" dirty="0"/>
              <a:t>pagine, trovo </a:t>
            </a:r>
            <a:r>
              <a:rPr lang="en-IT" sz="1600" i="1" dirty="0"/>
              <a:t>n </a:t>
            </a:r>
            <a:r>
              <a:rPr lang="en-IT" sz="1600" dirty="0"/>
              <a:t> frame liberi</a:t>
            </a:r>
          </a:p>
          <a:p>
            <a:r>
              <a:rPr lang="en-IT" sz="1600" dirty="0"/>
              <a:t>Ho frammentazione interna per ultimo frame</a:t>
            </a:r>
          </a:p>
          <a:p>
            <a:endParaRPr lang="en-IT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63EDD-62E7-4BBC-B7D2-B2619EAE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16" y="121234"/>
            <a:ext cx="4784715" cy="4523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4B284-BA08-ED04-1F4B-1C7E063B5AA1}"/>
              </a:ext>
            </a:extLst>
          </p:cNvPr>
          <p:cNvSpPr txBox="1"/>
          <p:nvPr/>
        </p:nvSpPr>
        <p:spPr>
          <a:xfrm>
            <a:off x="6874567" y="4691995"/>
            <a:ext cx="49397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Il sistema operativo usa una tabella delle pagine per tenere traccia delle pagine associate al processo (il PCB di un processo contiene un puntatore alla tabella delle pagine)</a:t>
            </a:r>
          </a:p>
          <a:p>
            <a:endParaRPr lang="en-IT" sz="1400" dirty="0"/>
          </a:p>
          <a:p>
            <a:r>
              <a:rPr lang="en-IT" sz="1400" dirty="0"/>
              <a:t>Il numero della pagina serve come indice di accesso </a:t>
            </a:r>
          </a:p>
          <a:p>
            <a:endParaRPr lang="en-IT" sz="1400" dirty="0"/>
          </a:p>
          <a:p>
            <a:r>
              <a:rPr lang="en-IT" sz="1400" dirty="0"/>
              <a:t>Al numero di pagina corrisponde l’indirizzo base in memoria</a:t>
            </a:r>
          </a:p>
          <a:p>
            <a:endParaRPr lang="en-IT" sz="1400" dirty="0"/>
          </a:p>
          <a:p>
            <a:r>
              <a:rPr lang="en-IT" sz="1400" dirty="0"/>
              <a:t>Possibile condividere codice</a:t>
            </a:r>
          </a:p>
          <a:p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12611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1B2-B5A5-6616-103A-72114B9C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Comandi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EA4-F5E4-3092-4824-B0E07C51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vm_stat</a:t>
            </a:r>
            <a:r>
              <a:rPr lang="en-US" dirty="0"/>
              <a:t> </a:t>
            </a:r>
            <a:r>
              <a:rPr lang="en-GB" dirty="0"/>
              <a:t>Il </a:t>
            </a:r>
            <a:r>
              <a:rPr lang="en-GB" dirty="0" err="1"/>
              <a:t>comando</a:t>
            </a:r>
            <a:r>
              <a:rPr lang="en-GB" dirty="0"/>
              <a:t> </a:t>
            </a:r>
            <a:r>
              <a:rPr lang="en-GB" dirty="0" err="1"/>
              <a:t>vm_stat</a:t>
            </a:r>
            <a:r>
              <a:rPr lang="en-GB" dirty="0"/>
              <a:t> </a:t>
            </a:r>
            <a:r>
              <a:rPr lang="en-GB" dirty="0" err="1"/>
              <a:t>ti</a:t>
            </a:r>
            <a:r>
              <a:rPr lang="en-GB" dirty="0"/>
              <a:t>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statistiche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virtuale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comando</a:t>
            </a:r>
            <a:r>
              <a:rPr lang="en-GB" dirty="0"/>
              <a:t>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</a:t>
            </a:r>
            <a:r>
              <a:rPr lang="en-GB" dirty="0" err="1"/>
              <a:t>paginazione</a:t>
            </a:r>
            <a:r>
              <a:rPr lang="en-GB" dirty="0"/>
              <a:t>, </a:t>
            </a:r>
            <a:r>
              <a:rPr lang="en-GB" dirty="0" err="1"/>
              <a:t>sull'uso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e </a:t>
            </a:r>
            <a:r>
              <a:rPr lang="en-GB" dirty="0" err="1"/>
              <a:t>virtuale</a:t>
            </a:r>
            <a:r>
              <a:rPr lang="en-GB" dirty="0"/>
              <a:t>, e </a:t>
            </a:r>
            <a:r>
              <a:rPr lang="en-GB" dirty="0" err="1"/>
              <a:t>altre</a:t>
            </a:r>
            <a:r>
              <a:rPr lang="en-GB" dirty="0"/>
              <a:t> </a:t>
            </a:r>
            <a:r>
              <a:rPr lang="en-GB" dirty="0" err="1"/>
              <a:t>statistiche</a:t>
            </a:r>
            <a:r>
              <a:rPr lang="en-GB" dirty="0"/>
              <a:t> correlate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Pagesize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vmmap</a:t>
            </a:r>
            <a:r>
              <a:rPr lang="en-US" dirty="0"/>
              <a:t> &lt;</a:t>
            </a:r>
            <a:r>
              <a:rPr lang="en-US" dirty="0" err="1"/>
              <a:t>pid_del_processo</a:t>
            </a:r>
            <a:r>
              <a:rPr lang="en-US" dirty="0"/>
              <a:t>&gt; v</a:t>
            </a:r>
            <a:r>
              <a:rPr lang="en-GB" dirty="0" err="1"/>
              <a:t>isualizzerà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mappa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virtuale</a:t>
            </a:r>
            <a:r>
              <a:rPr lang="en-GB" dirty="0"/>
              <a:t> del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, </a:t>
            </a:r>
            <a:r>
              <a:rPr lang="en-GB" dirty="0" err="1"/>
              <a:t>inclusi</a:t>
            </a:r>
            <a:r>
              <a:rPr lang="en-GB" dirty="0"/>
              <a:t> </a:t>
            </a:r>
            <a:r>
              <a:rPr lang="en-GB" dirty="0" err="1"/>
              <a:t>segmenti</a:t>
            </a:r>
            <a:r>
              <a:rPr lang="en-GB" dirty="0"/>
              <a:t> come stack, heap, </a:t>
            </a:r>
            <a:r>
              <a:rPr lang="en-GB" dirty="0" err="1"/>
              <a:t>librerie</a:t>
            </a:r>
            <a:r>
              <a:rPr lang="en-GB" dirty="0"/>
              <a:t> </a:t>
            </a:r>
            <a:r>
              <a:rPr lang="en-GB" dirty="0" err="1"/>
              <a:t>condivise</a:t>
            </a:r>
            <a:r>
              <a:rPr lang="en-GB" dirty="0"/>
              <a:t> e </a:t>
            </a:r>
            <a:r>
              <a:rPr lang="en-GB" dirty="0" err="1"/>
              <a:t>altre</a:t>
            </a:r>
            <a:r>
              <a:rPr lang="en-GB" dirty="0"/>
              <a:t> </a:t>
            </a:r>
            <a:r>
              <a:rPr lang="en-GB" dirty="0" err="1"/>
              <a:t>regioni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allocate dal </a:t>
            </a:r>
            <a:r>
              <a:rPr lang="en-GB" dirty="0" err="1"/>
              <a:t>processo</a:t>
            </a:r>
            <a:r>
              <a:rPr lang="en-GB" dirty="0"/>
              <a:t>.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008717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8908-01F1-CCBB-7E46-E97E19C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IT" dirty="0"/>
              <a:t>inux comandi per memoria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5BB3-B9EF-BC39-5DCB-958123FB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vmstat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smem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pmap</a:t>
            </a:r>
            <a:r>
              <a:rPr lang="en-GB" dirty="0"/>
              <a:t> &lt;</a:t>
            </a:r>
            <a:r>
              <a:rPr lang="en-GB" dirty="0" err="1"/>
              <a:t>PID_del_processo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top</a:t>
            </a:r>
          </a:p>
          <a:p>
            <a:pPr marL="0" indent="0">
              <a:buNone/>
            </a:pPr>
            <a:r>
              <a:rPr lang="en-GB" dirty="0"/>
              <a:t>free -h</a:t>
            </a:r>
          </a:p>
          <a:p>
            <a:pPr marL="0" indent="0">
              <a:buNone/>
            </a:pPr>
            <a:r>
              <a:rPr lang="en-GB" dirty="0"/>
              <a:t>cat /proc/</a:t>
            </a:r>
            <a:r>
              <a:rPr lang="en-GB" dirty="0" err="1"/>
              <a:t>meminfo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cat /proc/</a:t>
            </a:r>
            <a:r>
              <a:rPr lang="en-GB" i="1" dirty="0" err="1"/>
              <a:t>pid</a:t>
            </a:r>
            <a:r>
              <a:rPr lang="en-GB" dirty="0"/>
              <a:t>/maps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37994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F449-12C3-6918-5F88-DBD6B5AC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Appendice 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4EF17-507F-3539-6207-8778475C2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T" sz="3200" dirty="0"/>
              <a:t>CODICE RIENTRANTE</a:t>
            </a:r>
          </a:p>
        </p:txBody>
      </p:sp>
    </p:spTree>
    <p:extLst>
      <p:ext uri="{BB962C8B-B14F-4D97-AF65-F5344CB8AC3E}">
        <p14:creationId xmlns:p14="http://schemas.microsoft.com/office/powerpoint/2010/main" val="426065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1144A7-C22F-365D-562C-3A40B61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Codice rientrante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628C8-0A3E-FA55-5DD9-27C83C440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progettato</a:t>
            </a:r>
            <a:r>
              <a:rPr lang="en-GB" dirty="0"/>
              <a:t> in modo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singola</a:t>
            </a:r>
            <a:r>
              <a:rPr lang="en-GB" dirty="0"/>
              <a:t> </a:t>
            </a:r>
            <a:r>
              <a:rPr lang="en-GB" dirty="0" err="1"/>
              <a:t>copia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ed </a:t>
            </a:r>
            <a:r>
              <a:rPr lang="en-GB" dirty="0" err="1"/>
              <a:t>eseguita</a:t>
            </a:r>
            <a:r>
              <a:rPr lang="en-GB" dirty="0"/>
              <a:t> </a:t>
            </a:r>
            <a:r>
              <a:rPr lang="en-GB" dirty="0" err="1"/>
              <a:t>contemporaneamente</a:t>
            </a:r>
            <a:r>
              <a:rPr lang="en-GB" dirty="0"/>
              <a:t> e senza </a:t>
            </a:r>
            <a:r>
              <a:rPr lang="en-GB" dirty="0" err="1"/>
              <a:t>risultati</a:t>
            </a:r>
            <a:r>
              <a:rPr lang="en-GB" dirty="0"/>
              <a:t> </a:t>
            </a:r>
            <a:r>
              <a:rPr lang="en-GB" dirty="0" err="1"/>
              <a:t>inaspettati</a:t>
            </a:r>
            <a:r>
              <a:rPr lang="en-GB" dirty="0"/>
              <a:t> da </a:t>
            </a:r>
            <a:r>
              <a:rPr lang="en-GB" dirty="0" err="1"/>
              <a:t>utenti</a:t>
            </a:r>
            <a:r>
              <a:rPr lang="en-GB" dirty="0"/>
              <a:t> </a:t>
            </a:r>
            <a:r>
              <a:rPr lang="en-GB" dirty="0" err="1"/>
              <a:t>multipli</a:t>
            </a:r>
            <a:r>
              <a:rPr lang="en-GB" dirty="0"/>
              <a:t> o </a:t>
            </a:r>
            <a:r>
              <a:rPr lang="en-GB" dirty="0" err="1"/>
              <a:t>processi</a:t>
            </a:r>
            <a:r>
              <a:rPr lang="en-GB" dirty="0"/>
              <a:t> separate</a:t>
            </a:r>
          </a:p>
          <a:p>
            <a:r>
              <a:rPr lang="en-GB" dirty="0"/>
              <a:t>Vitale per </a:t>
            </a:r>
            <a:r>
              <a:rPr lang="en-GB" dirty="0" err="1"/>
              <a:t>sistemi</a:t>
            </a:r>
            <a:r>
              <a:rPr lang="en-GB" dirty="0"/>
              <a:t> multitasking e thread-safe</a:t>
            </a:r>
          </a:p>
          <a:p>
            <a:r>
              <a:rPr lang="en-GB" b="1" dirty="0" err="1"/>
              <a:t>Esempio</a:t>
            </a:r>
            <a:r>
              <a:rPr lang="en-GB" dirty="0"/>
              <a:t>: un </a:t>
            </a:r>
            <a:r>
              <a:rPr lang="en-GB" dirty="0" err="1"/>
              <a:t>compilatore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normalmente</a:t>
            </a:r>
            <a:r>
              <a:rPr lang="en-GB" dirty="0"/>
              <a:t> </a:t>
            </a:r>
            <a:r>
              <a:rPr lang="en-GB" dirty="0" err="1"/>
              <a:t>usato</a:t>
            </a:r>
            <a:r>
              <a:rPr lang="en-GB" dirty="0"/>
              <a:t> da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processi</a:t>
            </a:r>
            <a:r>
              <a:rPr lang="en-GB" dirty="0"/>
              <a:t> in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multiutente</a:t>
            </a:r>
            <a:r>
              <a:rPr lang="en-GB" dirty="0"/>
              <a:t>. </a:t>
            </a:r>
            <a:r>
              <a:rPr lang="en-GB" dirty="0" err="1"/>
              <a:t>Effettuare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copia</a:t>
            </a:r>
            <a:r>
              <a:rPr lang="en-GB" dirty="0"/>
              <a:t>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richiesta</a:t>
            </a:r>
            <a:r>
              <a:rPr lang="en-GB" dirty="0"/>
              <a:t> </a:t>
            </a:r>
            <a:r>
              <a:rPr lang="en-GB" dirty="0" err="1"/>
              <a:t>causerebbe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occupazione</a:t>
            </a:r>
            <a:r>
              <a:rPr lang="en-GB" dirty="0"/>
              <a:t> di </a:t>
            </a:r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eccessiva</a:t>
            </a:r>
            <a:r>
              <a:rPr lang="en-GB" dirty="0"/>
              <a:t>. Le sue </a:t>
            </a:r>
            <a:r>
              <a:rPr lang="en-GB" dirty="0" err="1"/>
              <a:t>istruzioni</a:t>
            </a:r>
            <a:r>
              <a:rPr lang="en-GB" dirty="0"/>
              <a:t> di </a:t>
            </a:r>
            <a:r>
              <a:rPr lang="en-GB" dirty="0" err="1"/>
              <a:t>decodifica</a:t>
            </a:r>
            <a:r>
              <a:rPr lang="en-GB" dirty="0"/>
              <a:t> </a:t>
            </a:r>
            <a:r>
              <a:rPr lang="en-GB" dirty="0" err="1"/>
              <a:t>restano</a:t>
            </a:r>
            <a:r>
              <a:rPr lang="en-GB" dirty="0"/>
              <a:t> sempre le </a:t>
            </a:r>
            <a:r>
              <a:rPr lang="en-GB" dirty="0" err="1"/>
              <a:t>stesse</a:t>
            </a:r>
            <a:r>
              <a:rPr lang="en-GB" dirty="0"/>
              <a:t>, per cui in </a:t>
            </a:r>
            <a:r>
              <a:rPr lang="en-GB" dirty="0" err="1"/>
              <a:t>memoria</a:t>
            </a:r>
            <a:r>
              <a:rPr lang="en-GB" dirty="0"/>
              <a:t> ne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tenuta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sola </a:t>
            </a:r>
            <a:r>
              <a:rPr lang="en-GB" dirty="0" err="1"/>
              <a:t>copia</a:t>
            </a:r>
            <a:r>
              <a:rPr lang="en-GB" dirty="0"/>
              <a:t>. Le </a:t>
            </a:r>
            <a:r>
              <a:rPr lang="en-GB" dirty="0" err="1"/>
              <a:t>tabelle</a:t>
            </a:r>
            <a:r>
              <a:rPr lang="en-GB" dirty="0"/>
              <a:t> di </a:t>
            </a:r>
            <a:r>
              <a:rPr lang="en-GB" dirty="0" err="1"/>
              <a:t>traduzione</a:t>
            </a:r>
            <a:r>
              <a:rPr lang="en-GB" dirty="0"/>
              <a:t> </a:t>
            </a:r>
            <a:r>
              <a:rPr lang="en-GB" dirty="0" err="1"/>
              <a:t>invece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variano</a:t>
            </a:r>
            <a:r>
              <a:rPr lang="en-GB" dirty="0"/>
              <a:t>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processo</a:t>
            </a:r>
            <a:r>
              <a:rPr lang="en-GB" dirty="0">
                <a:effectLst/>
                <a:latin typeface="Verdana" panose="020B0604030504040204" pitchFamily="34" charset="0"/>
              </a:rPr>
              <a:t> e non </a:t>
            </a:r>
            <a:r>
              <a:rPr lang="en-GB" dirty="0" err="1">
                <a:effectLst/>
                <a:latin typeface="Verdana" panose="020B0604030504040204" pitchFamily="34" charset="0"/>
              </a:rPr>
              <a:t>possono</a:t>
            </a:r>
            <a:r>
              <a:rPr lang="en-GB" dirty="0">
                <a:effectLst/>
                <a:latin typeface="Verdana" panose="020B0604030504040204" pitchFamily="34" charset="0"/>
              </a:rPr>
              <a:t> </a:t>
            </a:r>
            <a:r>
              <a:rPr lang="en-GB" dirty="0" err="1">
                <a:effectLst/>
                <a:latin typeface="Verdana" panose="020B0604030504040204" pitchFamily="34" charset="0"/>
              </a:rPr>
              <a:t>essere</a:t>
            </a:r>
            <a:r>
              <a:rPr lang="en-GB" dirty="0">
                <a:effectLst/>
                <a:latin typeface="Verdana" panose="020B0604030504040204" pitchFamily="34" charset="0"/>
              </a:rPr>
              <a:t> </a:t>
            </a:r>
            <a:r>
              <a:rPr lang="en-GB" dirty="0" err="1">
                <a:effectLst/>
                <a:latin typeface="Verdana" panose="020B0604030504040204" pitchFamily="34" charset="0"/>
              </a:rPr>
              <a:t>condivise</a:t>
            </a:r>
            <a:r>
              <a:rPr lang="en-GB" dirty="0">
                <a:effectLst/>
                <a:latin typeface="Verdana" panose="020B0604030504040204" pitchFamily="34" charset="0"/>
              </a:rPr>
              <a:t>, </a:t>
            </a:r>
            <a:r>
              <a:rPr lang="en-GB" dirty="0" err="1">
                <a:effectLst/>
                <a:latin typeface="Verdana" panose="020B0604030504040204" pitchFamily="34" charset="0"/>
              </a:rPr>
              <a:t>saranno</a:t>
            </a:r>
            <a:r>
              <a:rPr lang="en-GB" dirty="0">
                <a:effectLst/>
                <a:latin typeface="Verdana" panose="020B0604030504040204" pitchFamily="34" charset="0"/>
              </a:rPr>
              <a:t> in </a:t>
            </a:r>
            <a:r>
              <a:rPr lang="en-GB" dirty="0" err="1">
                <a:effectLst/>
                <a:latin typeface="Verdana" panose="020B0604030504040204" pitchFamily="34" charset="0"/>
              </a:rPr>
              <a:t>numero</a:t>
            </a:r>
            <a:r>
              <a:rPr lang="en-GB" dirty="0">
                <a:effectLst/>
                <a:latin typeface="Verdana" panose="020B0604030504040204" pitchFamily="34" charset="0"/>
              </a:rPr>
              <a:t> </a:t>
            </a:r>
            <a:r>
              <a:rPr lang="en-GB" dirty="0" err="1">
                <a:effectLst/>
                <a:latin typeface="Verdana" panose="020B0604030504040204" pitchFamily="34" charset="0"/>
              </a:rPr>
              <a:t>pari</a:t>
            </a:r>
            <a:r>
              <a:rPr lang="en-GB" dirty="0">
                <a:effectLst/>
                <a:latin typeface="Verdana" panose="020B0604030504040204" pitchFamily="34" charset="0"/>
              </a:rPr>
              <a:t> ai </a:t>
            </a:r>
            <a:r>
              <a:rPr lang="en-GB" dirty="0" err="1">
                <a:effectLst/>
                <a:latin typeface="Verdana" panose="020B0604030504040204" pitchFamily="34" charset="0"/>
              </a:rPr>
              <a:t>sorgenti</a:t>
            </a:r>
            <a:r>
              <a:rPr lang="en-GB" dirty="0">
                <a:effectLst/>
                <a:latin typeface="Verdana" panose="020B0604030504040204" pitchFamily="34" charset="0"/>
              </a:rPr>
              <a:t> da </a:t>
            </a:r>
            <a:r>
              <a:rPr lang="en-GB" dirty="0" err="1">
                <a:effectLst/>
                <a:latin typeface="Verdana" panose="020B0604030504040204" pitchFamily="34" charset="0"/>
              </a:rPr>
              <a:t>compilare</a:t>
            </a:r>
            <a:r>
              <a:rPr lang="en-GB" dirty="0">
                <a:effectLst/>
                <a:latin typeface="Verdana" panose="020B0604030504040204" pitchFamily="34" charset="0"/>
              </a:rPr>
              <a:t>.</a:t>
            </a: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94111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966B-CE3A-C1D7-609C-D2E57700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Codice rientrante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5896-EEDD-F5A6-2D8A-6D874564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T" dirty="0"/>
              <a:t>Deve soddisfare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requisiti</a:t>
            </a:r>
            <a:endParaRPr lang="en-GB" dirty="0"/>
          </a:p>
          <a:p>
            <a:pPr lvl="1">
              <a:buFont typeface="+mj-lt"/>
              <a:buAutoNum type="arabicPeriod"/>
            </a:pPr>
            <a:r>
              <a:rPr lang="en-GB" dirty="0" err="1"/>
              <a:t>Nessuna</a:t>
            </a:r>
            <a:r>
              <a:rPr lang="en-GB" dirty="0"/>
              <a:t> </a:t>
            </a:r>
            <a:r>
              <a:rPr lang="en-GB" dirty="0" err="1"/>
              <a:t>porzione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alterata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l'esecuzione</a:t>
            </a:r>
            <a:r>
              <a:rPr lang="en-GB" dirty="0"/>
              <a:t> (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i="1" dirty="0"/>
              <a:t>non </a:t>
            </a:r>
            <a:r>
              <a:rPr lang="en-GB" i="1" dirty="0" err="1"/>
              <a:t>automodificante</a:t>
            </a:r>
            <a:r>
              <a:rPr lang="en-GB" dirty="0"/>
              <a:t>);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non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richiamare</a:t>
            </a:r>
            <a:r>
              <a:rPr lang="en-GB" dirty="0"/>
              <a:t> </a:t>
            </a:r>
            <a:r>
              <a:rPr lang="en-GB" dirty="0" err="1"/>
              <a:t>nessuna</a:t>
            </a:r>
            <a:r>
              <a:rPr lang="en-GB" dirty="0"/>
              <a:t> routine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volta </a:t>
            </a:r>
            <a:r>
              <a:rPr lang="en-GB" dirty="0" err="1"/>
              <a:t>rientrante</a:t>
            </a:r>
            <a:r>
              <a:rPr lang="en-GB" dirty="0"/>
              <a:t>. Per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molte</a:t>
            </a:r>
            <a:r>
              <a:rPr lang="en-GB" dirty="0"/>
              <a:t> </a:t>
            </a:r>
            <a:r>
              <a:rPr lang="en-GB" dirty="0" err="1"/>
              <a:t>implementazioni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malloc() e free() in C non lo </a:t>
            </a:r>
            <a:r>
              <a:rPr lang="en-GB" dirty="0" err="1"/>
              <a:t>sono</a:t>
            </a:r>
            <a:r>
              <a:rPr lang="en-GB" dirty="0"/>
              <a:t> (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discorso</a:t>
            </a:r>
            <a:r>
              <a:rPr lang="en-GB" dirty="0"/>
              <a:t> per </a:t>
            </a:r>
            <a:r>
              <a:rPr lang="en-GB" i="1" dirty="0"/>
              <a:t>new</a:t>
            </a:r>
            <a:r>
              <a:rPr lang="en-GB" dirty="0"/>
              <a:t> e </a:t>
            </a:r>
            <a:r>
              <a:rPr lang="en-GB" i="1" dirty="0"/>
              <a:t>dispose</a:t>
            </a:r>
            <a:r>
              <a:rPr lang="en-GB" dirty="0"/>
              <a:t> in Pascal) e non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utilizzate</a:t>
            </a:r>
            <a:r>
              <a:rPr lang="en-GB" dirty="0"/>
              <a:t>. In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allocare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potrebbero</a:t>
            </a:r>
            <a:r>
              <a:rPr lang="en-GB" dirty="0"/>
              <a:t> </a:t>
            </a:r>
            <a:r>
              <a:rPr lang="en-GB" dirty="0" err="1"/>
              <a:t>utilizzare</a:t>
            </a:r>
            <a:r>
              <a:rPr lang="en-GB" dirty="0"/>
              <a:t> le API di </a:t>
            </a:r>
            <a:r>
              <a:rPr lang="en-GB" dirty="0" err="1"/>
              <a:t>sistema</a:t>
            </a:r>
            <a:r>
              <a:rPr lang="en-GB" dirty="0"/>
              <a:t> (dopo </a:t>
            </a:r>
            <a:r>
              <a:rPr lang="en-GB" dirty="0" err="1"/>
              <a:t>averne</a:t>
            </a:r>
            <a:r>
              <a:rPr lang="en-GB" dirty="0"/>
              <a:t> </a:t>
            </a:r>
            <a:r>
              <a:rPr lang="en-GB" dirty="0" err="1"/>
              <a:t>consultato</a:t>
            </a:r>
            <a:r>
              <a:rPr lang="en-GB" dirty="0"/>
              <a:t> la </a:t>
            </a:r>
            <a:r>
              <a:rPr lang="en-GB" dirty="0" err="1"/>
              <a:t>documentazione</a:t>
            </a:r>
            <a:r>
              <a:rPr lang="en-GB" dirty="0"/>
              <a:t> per </a:t>
            </a:r>
            <a:r>
              <a:rPr lang="en-GB" dirty="0" err="1"/>
              <a:t>avere</a:t>
            </a:r>
            <a:r>
              <a:rPr lang="en-GB" dirty="0"/>
              <a:t> la </a:t>
            </a:r>
            <a:r>
              <a:rPr lang="en-GB" dirty="0" err="1"/>
              <a:t>certezza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rientranti</a:t>
            </a:r>
            <a:r>
              <a:rPr lang="en-GB" dirty="0"/>
              <a:t>), </a:t>
            </a:r>
            <a:r>
              <a:rPr lang="en-GB" dirty="0" err="1"/>
              <a:t>che</a:t>
            </a:r>
            <a:r>
              <a:rPr lang="en-GB" dirty="0"/>
              <a:t>, </a:t>
            </a:r>
            <a:r>
              <a:rPr lang="en-GB" dirty="0" err="1"/>
              <a:t>potendo</a:t>
            </a:r>
            <a:r>
              <a:rPr lang="en-GB" dirty="0"/>
              <a:t> in </a:t>
            </a:r>
            <a:r>
              <a:rPr lang="en-GB" dirty="0" err="1"/>
              <a:t>teoria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chiamate</a:t>
            </a:r>
            <a:r>
              <a:rPr lang="en-GB" dirty="0"/>
              <a:t> in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 e in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 (</a:t>
            </a:r>
            <a:r>
              <a:rPr lang="en-GB" dirty="0" err="1"/>
              <a:t>perlomeno</a:t>
            </a:r>
            <a:r>
              <a:rPr lang="en-GB" dirty="0"/>
              <a:t> in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pienamente</a:t>
            </a:r>
            <a:r>
              <a:rPr lang="en-GB" dirty="0"/>
              <a:t> multitasking) </a:t>
            </a:r>
            <a:r>
              <a:rPr lang="en-GB" dirty="0" err="1"/>
              <a:t>offrono</a:t>
            </a:r>
            <a:r>
              <a:rPr lang="en-GB" dirty="0"/>
              <a:t> </a:t>
            </a:r>
            <a:r>
              <a:rPr lang="en-GB" dirty="0" err="1"/>
              <a:t>maggiori</a:t>
            </a:r>
            <a:r>
              <a:rPr lang="en-GB" dirty="0"/>
              <a:t> </a:t>
            </a:r>
            <a:r>
              <a:rPr lang="en-GB" dirty="0" err="1"/>
              <a:t>garanzie</a:t>
            </a:r>
            <a:r>
              <a:rPr lang="en-GB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, se </a:t>
            </a:r>
            <a:r>
              <a:rPr lang="en-GB" dirty="0" err="1"/>
              <a:t>necessarie</a:t>
            </a:r>
            <a:r>
              <a:rPr lang="en-GB" dirty="0"/>
              <a:t>, solo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temporanee</a:t>
            </a:r>
            <a:r>
              <a:rPr lang="en-GB" dirty="0"/>
              <a:t> allocate </a:t>
            </a:r>
            <a:r>
              <a:rPr lang="en-GB" dirty="0" err="1"/>
              <a:t>sullo</a:t>
            </a:r>
            <a:r>
              <a:rPr lang="en-GB" dirty="0"/>
              <a:t> stack.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non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modificare</a:t>
            </a:r>
            <a:r>
              <a:rPr lang="en-GB" dirty="0"/>
              <a:t> né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né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né </a:t>
            </a:r>
            <a:r>
              <a:rPr lang="en-GB" dirty="0" err="1"/>
              <a:t>impiegare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 </a:t>
            </a:r>
            <a:r>
              <a:rPr lang="en-GB" dirty="0" err="1"/>
              <a:t>statiche</a:t>
            </a:r>
            <a:r>
              <a:rPr lang="en-GB" dirty="0"/>
              <a:t>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9059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D933-A38D-4926-D7A8-8EFDAE7C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Codice rientrante allora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0C3C-9487-2B96-428B-EC284BCA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 </a:t>
            </a:r>
            <a:r>
              <a:rPr lang="en-GB" dirty="0" err="1"/>
              <a:t>modifica</a:t>
            </a:r>
            <a:r>
              <a:rPr lang="en-GB" dirty="0"/>
              <a:t> o </a:t>
            </a:r>
            <a:r>
              <a:rPr lang="en-GB" dirty="0" err="1"/>
              <a:t>dipende</a:t>
            </a:r>
            <a:r>
              <a:rPr lang="en-GB" dirty="0"/>
              <a:t> da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o </a:t>
            </a:r>
            <a:r>
              <a:rPr lang="en-GB" dirty="0" err="1"/>
              <a:t>statiche</a:t>
            </a:r>
            <a:r>
              <a:rPr lang="en-GB" dirty="0"/>
              <a:t> senza </a:t>
            </a:r>
            <a:r>
              <a:rPr lang="en-GB" dirty="0" err="1"/>
              <a:t>adeguata</a:t>
            </a:r>
            <a:r>
              <a:rPr lang="en-GB" dirty="0"/>
              <a:t> </a:t>
            </a:r>
            <a:r>
              <a:rPr lang="en-GB" dirty="0" err="1"/>
              <a:t>sincronizzazione</a:t>
            </a:r>
            <a:r>
              <a:rPr lang="en-GB" dirty="0"/>
              <a:t>, ma </a:t>
            </a:r>
            <a:r>
              <a:rPr lang="en-GB" dirty="0" err="1"/>
              <a:t>invece</a:t>
            </a:r>
            <a:r>
              <a:rPr lang="en-GB" dirty="0"/>
              <a:t> opera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 o </a:t>
            </a:r>
            <a:r>
              <a:rPr lang="en-GB" dirty="0" err="1"/>
              <a:t>passati</a:t>
            </a:r>
            <a:r>
              <a:rPr lang="en-GB" dirty="0"/>
              <a:t> come </a:t>
            </a:r>
            <a:r>
              <a:rPr lang="en-GB" dirty="0" err="1"/>
              <a:t>argomenti</a:t>
            </a:r>
            <a:r>
              <a:rPr lang="en-GB" dirty="0"/>
              <a:t>.</a:t>
            </a:r>
          </a:p>
          <a:p>
            <a:r>
              <a:rPr lang="en-GB" dirty="0"/>
              <a:t>Accede a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condivise</a:t>
            </a:r>
            <a:r>
              <a:rPr lang="en-GB" dirty="0"/>
              <a:t> (come file o </a:t>
            </a:r>
            <a:r>
              <a:rPr lang="en-GB" dirty="0" err="1"/>
              <a:t>connessioni</a:t>
            </a:r>
            <a:r>
              <a:rPr lang="en-GB" dirty="0"/>
              <a:t> al database) in modo </a:t>
            </a:r>
            <a:r>
              <a:rPr lang="en-GB" dirty="0" err="1"/>
              <a:t>sicuro</a:t>
            </a:r>
            <a:r>
              <a:rPr lang="en-GB" dirty="0"/>
              <a:t> e </a:t>
            </a:r>
            <a:r>
              <a:rPr lang="en-GB" dirty="0" err="1"/>
              <a:t>controllato</a:t>
            </a:r>
            <a:r>
              <a:rPr lang="en-GB" dirty="0"/>
              <a:t>, </a:t>
            </a:r>
            <a:r>
              <a:rPr lang="en-GB" dirty="0" err="1"/>
              <a:t>assicurando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l'accesso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atomico</a:t>
            </a:r>
            <a:r>
              <a:rPr lang="en-GB" dirty="0"/>
              <a:t> o </a:t>
            </a:r>
            <a:r>
              <a:rPr lang="en-GB" dirty="0" err="1"/>
              <a:t>che</a:t>
            </a:r>
            <a:r>
              <a:rPr lang="en-GB" dirty="0"/>
              <a:t> lo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ripristinato</a:t>
            </a:r>
            <a:r>
              <a:rPr lang="en-GB" dirty="0"/>
              <a:t> dopo </a:t>
            </a:r>
            <a:r>
              <a:rPr lang="en-GB" dirty="0" err="1"/>
              <a:t>l'interruzione</a:t>
            </a:r>
            <a:r>
              <a:rPr lang="en-GB" dirty="0"/>
              <a:t>.</a:t>
            </a:r>
          </a:p>
          <a:p>
            <a:r>
              <a:rPr lang="en-GB" dirty="0" err="1"/>
              <a:t>L'esecuzione</a:t>
            </a:r>
            <a:r>
              <a:rPr lang="en-GB" dirty="0"/>
              <a:t> </a:t>
            </a:r>
            <a:r>
              <a:rPr lang="en-GB" dirty="0" err="1"/>
              <a:t>dell'operazione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ripetuta</a:t>
            </a:r>
            <a:r>
              <a:rPr lang="en-GB" dirty="0"/>
              <a:t> senza </a:t>
            </a:r>
            <a:r>
              <a:rPr lang="en-GB" dirty="0" err="1"/>
              <a:t>causare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collaterali</a:t>
            </a:r>
            <a:r>
              <a:rPr lang="en-GB" dirty="0"/>
              <a:t> </a:t>
            </a:r>
            <a:r>
              <a:rPr lang="en-GB" dirty="0" err="1"/>
              <a:t>indesiderati</a:t>
            </a:r>
            <a:r>
              <a:rPr lang="en-GB" dirty="0"/>
              <a:t>, </a:t>
            </a:r>
            <a:r>
              <a:rPr lang="en-GB" dirty="0" err="1"/>
              <a:t>garantendo</a:t>
            </a:r>
            <a:r>
              <a:rPr lang="en-GB" dirty="0"/>
              <a:t> lo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risultato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volta.</a:t>
            </a:r>
          </a:p>
          <a:p>
            <a:r>
              <a:rPr lang="en-GB" dirty="0"/>
              <a:t>Non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affida</a:t>
            </a:r>
            <a:r>
              <a:rPr lang="en-GB" dirty="0"/>
              <a:t> a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specifici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stack di </a:t>
            </a:r>
            <a:r>
              <a:rPr lang="en-GB" dirty="0" err="1"/>
              <a:t>chiamata</a:t>
            </a:r>
            <a:r>
              <a:rPr lang="en-GB" dirty="0"/>
              <a:t>, ma </a:t>
            </a:r>
            <a:r>
              <a:rPr lang="en-GB" dirty="0" err="1"/>
              <a:t>utilizza</a:t>
            </a:r>
            <a:r>
              <a:rPr lang="en-GB" dirty="0"/>
              <a:t> il proprio stack locale o </a:t>
            </a:r>
            <a:r>
              <a:rPr lang="en-GB" dirty="0" err="1"/>
              <a:t>parametri</a:t>
            </a:r>
            <a:r>
              <a:rPr lang="en-GB" dirty="0"/>
              <a:t> per </a:t>
            </a:r>
            <a:r>
              <a:rPr lang="en-GB" dirty="0" err="1"/>
              <a:t>mantenere</a:t>
            </a:r>
            <a:r>
              <a:rPr lang="en-GB" dirty="0"/>
              <a:t> lo </a:t>
            </a:r>
            <a:r>
              <a:rPr lang="en-GB" dirty="0" err="1"/>
              <a:t>stato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92522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46CA-2D0D-D55F-E708-3E670723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BB750-2747-DF36-CD0F-32ABA938B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500" y="2114368"/>
            <a:ext cx="4559300" cy="1663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3C95A-2A9D-9DE3-5B42-CB6E4412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4858240"/>
            <a:ext cx="4607777" cy="1112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9A5307-C7BD-7964-277E-EC434BCC1BEC}"/>
              </a:ext>
            </a:extLst>
          </p:cNvPr>
          <p:cNvSpPr txBox="1"/>
          <p:nvPr/>
        </p:nvSpPr>
        <p:spPr>
          <a:xfrm>
            <a:off x="7272704" y="3832416"/>
            <a:ext cx="360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rgbClr val="C00000"/>
                </a:solidFill>
              </a:rPr>
              <a:t>CODICE NON RIENTRANTE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9999C-B12A-31E8-5DF5-94AF348FE77C}"/>
              </a:ext>
            </a:extLst>
          </p:cNvPr>
          <p:cNvSpPr txBox="1"/>
          <p:nvPr/>
        </p:nvSpPr>
        <p:spPr>
          <a:xfrm>
            <a:off x="7440735" y="5978744"/>
            <a:ext cx="360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rgbClr val="C00000"/>
                </a:solidFill>
              </a:rPr>
              <a:t>CODICE RIENTRANTE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4DDF1-1337-4C9D-EAB4-234920690E6A}"/>
              </a:ext>
            </a:extLst>
          </p:cNvPr>
          <p:cNvSpPr txBox="1"/>
          <p:nvPr/>
        </p:nvSpPr>
        <p:spPr>
          <a:xfrm>
            <a:off x="570523" y="207809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esempio</a:t>
            </a:r>
            <a:r>
              <a:rPr lang="en-GB" dirty="0"/>
              <a:t>, la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incrementCounter</a:t>
            </a:r>
            <a:r>
              <a:rPr lang="en-GB" dirty="0"/>
              <a:t> </a:t>
            </a: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counter. Se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venisse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</a:t>
            </a:r>
            <a:r>
              <a:rPr lang="en-GB" dirty="0" err="1"/>
              <a:t>contemporaneamente</a:t>
            </a:r>
            <a:r>
              <a:rPr lang="en-GB" dirty="0"/>
              <a:t> da </a:t>
            </a:r>
            <a:r>
              <a:rPr lang="en-GB" dirty="0" err="1"/>
              <a:t>più</a:t>
            </a:r>
            <a:r>
              <a:rPr lang="en-GB" dirty="0"/>
              <a:t> thread, </a:t>
            </a:r>
            <a:r>
              <a:rPr lang="en-GB" dirty="0" err="1"/>
              <a:t>potrebbero</a:t>
            </a:r>
            <a:r>
              <a:rPr lang="en-GB" dirty="0"/>
              <a:t> </a:t>
            </a:r>
            <a:r>
              <a:rPr lang="en-GB" dirty="0" err="1"/>
              <a:t>verificarsi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di </a:t>
            </a:r>
            <a:r>
              <a:rPr lang="en-GB" dirty="0" err="1"/>
              <a:t>gara</a:t>
            </a:r>
            <a:r>
              <a:rPr lang="en-GB" dirty="0"/>
              <a:t> </a:t>
            </a:r>
            <a:r>
              <a:rPr lang="en-GB" dirty="0" err="1"/>
              <a:t>perché</a:t>
            </a:r>
            <a:r>
              <a:rPr lang="en-GB" dirty="0"/>
              <a:t> </a:t>
            </a:r>
            <a:r>
              <a:rPr lang="en-GB" dirty="0" err="1"/>
              <a:t>l'incremento</a:t>
            </a:r>
            <a:r>
              <a:rPr lang="en-GB" dirty="0"/>
              <a:t> non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un'operazione</a:t>
            </a:r>
            <a:r>
              <a:rPr lang="en-GB" dirty="0"/>
              <a:t> </a:t>
            </a:r>
            <a:r>
              <a:rPr lang="en-GB" dirty="0" err="1"/>
              <a:t>atomica</a:t>
            </a:r>
            <a:r>
              <a:rPr lang="en-GB" dirty="0"/>
              <a:t> (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interrotta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la </a:t>
            </a:r>
            <a:r>
              <a:rPr lang="en-GB" dirty="0" err="1"/>
              <a:t>lettura</a:t>
            </a:r>
            <a:r>
              <a:rPr lang="en-GB" dirty="0"/>
              <a:t> del </a:t>
            </a:r>
            <a:r>
              <a:rPr lang="en-GB" dirty="0" err="1"/>
              <a:t>valore</a:t>
            </a:r>
            <a:r>
              <a:rPr lang="en-GB" dirty="0"/>
              <a:t> di counter e la </a:t>
            </a:r>
            <a:r>
              <a:rPr lang="en-GB" dirty="0" err="1"/>
              <a:t>scrittura</a:t>
            </a:r>
            <a:r>
              <a:rPr lang="en-GB" dirty="0"/>
              <a:t> del </a:t>
            </a:r>
            <a:r>
              <a:rPr lang="en-GB" dirty="0" err="1"/>
              <a:t>suo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incrementato</a:t>
            </a:r>
            <a:r>
              <a:rPr lang="en-GB" dirty="0"/>
              <a:t>).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73C0F-AEC9-AFF0-ACFF-34B91114EA3C}"/>
              </a:ext>
            </a:extLst>
          </p:cNvPr>
          <p:cNvSpPr txBox="1"/>
          <p:nvPr/>
        </p:nvSpPr>
        <p:spPr>
          <a:xfrm>
            <a:off x="484553" y="446155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, counter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passato</a:t>
            </a:r>
            <a:r>
              <a:rPr lang="en-GB" dirty="0"/>
              <a:t> come un </a:t>
            </a:r>
            <a:r>
              <a:rPr lang="en-GB" dirty="0" err="1"/>
              <a:t>puntatore</a:t>
            </a:r>
            <a:r>
              <a:rPr lang="en-GB" dirty="0"/>
              <a:t> a </a:t>
            </a:r>
            <a:r>
              <a:rPr lang="en-GB" dirty="0" err="1"/>
              <a:t>incrementCounter</a:t>
            </a:r>
            <a:r>
              <a:rPr lang="en-GB" dirty="0"/>
              <a:t>. Se </a:t>
            </a:r>
            <a:r>
              <a:rPr lang="en-GB" dirty="0" err="1"/>
              <a:t>ogni</a:t>
            </a:r>
            <a:r>
              <a:rPr lang="en-GB" dirty="0"/>
              <a:t> thread </a:t>
            </a:r>
            <a:r>
              <a:rPr lang="en-GB" dirty="0" err="1"/>
              <a:t>usa</a:t>
            </a:r>
            <a:r>
              <a:rPr lang="en-GB" dirty="0"/>
              <a:t> la propria </a:t>
            </a:r>
            <a:r>
              <a:rPr lang="en-GB" dirty="0" err="1"/>
              <a:t>variabile</a:t>
            </a:r>
            <a:r>
              <a:rPr lang="en-GB" dirty="0"/>
              <a:t> di </a:t>
            </a:r>
            <a:r>
              <a:rPr lang="en-GB" dirty="0" err="1"/>
              <a:t>contatore</a:t>
            </a:r>
            <a:r>
              <a:rPr lang="en-GB" dirty="0"/>
              <a:t> locale o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assicura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accessi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adeguatamente</a:t>
            </a:r>
            <a:r>
              <a:rPr lang="en-GB" dirty="0"/>
              <a:t> </a:t>
            </a:r>
            <a:r>
              <a:rPr lang="en-GB" dirty="0" err="1"/>
              <a:t>sincronizzati</a:t>
            </a:r>
            <a:r>
              <a:rPr lang="en-GB" dirty="0"/>
              <a:t> (per </a:t>
            </a:r>
            <a:r>
              <a:rPr lang="en-GB" dirty="0" err="1"/>
              <a:t>esempio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mutex), la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in modo </a:t>
            </a:r>
            <a:r>
              <a:rPr lang="en-GB" dirty="0" err="1"/>
              <a:t>sicuro</a:t>
            </a:r>
            <a:r>
              <a:rPr lang="en-GB" dirty="0"/>
              <a:t> da </a:t>
            </a:r>
            <a:r>
              <a:rPr lang="en-GB" dirty="0" err="1"/>
              <a:t>più</a:t>
            </a:r>
            <a:r>
              <a:rPr lang="en-GB" dirty="0"/>
              <a:t> thread. Non 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o </a:t>
            </a:r>
            <a:r>
              <a:rPr lang="en-GB" dirty="0" err="1"/>
              <a:t>statiche</a:t>
            </a:r>
            <a:r>
              <a:rPr lang="en-GB" dirty="0"/>
              <a:t> </a:t>
            </a:r>
            <a:r>
              <a:rPr lang="en-GB" dirty="0" err="1"/>
              <a:t>coinvolte</a:t>
            </a:r>
            <a:r>
              <a:rPr lang="en-GB" dirty="0"/>
              <a:t>, </a:t>
            </a:r>
            <a:r>
              <a:rPr lang="en-GB" dirty="0" err="1"/>
              <a:t>quindi</a:t>
            </a:r>
            <a:r>
              <a:rPr lang="en-GB" dirty="0"/>
              <a:t> non </a:t>
            </a:r>
            <a:r>
              <a:rPr lang="en-GB" dirty="0" err="1"/>
              <a:t>c'è</a:t>
            </a:r>
            <a:r>
              <a:rPr lang="en-GB" dirty="0"/>
              <a:t> </a:t>
            </a:r>
            <a:r>
              <a:rPr lang="en-GB" dirty="0" err="1"/>
              <a:t>rischio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di </a:t>
            </a:r>
            <a:r>
              <a:rPr lang="en-GB" dirty="0" err="1"/>
              <a:t>gara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399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3E3C-3B74-35F8-AB60-0ED331F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2BDDD-C262-1361-C21F-3C3EBDEE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27" y="1496829"/>
            <a:ext cx="5011127" cy="3721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44CFB1-15D2-1234-A0E0-36F251C746FD}"/>
              </a:ext>
            </a:extLst>
          </p:cNvPr>
          <p:cNvSpPr txBox="1"/>
          <p:nvPr/>
        </p:nvSpPr>
        <p:spPr>
          <a:xfrm>
            <a:off x="367324" y="23229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funzione</a:t>
            </a:r>
            <a:r>
              <a:rPr lang="en-GB" dirty="0"/>
              <a:t> f </a:t>
            </a: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</a:t>
            </a:r>
            <a:r>
              <a:rPr lang="en-GB" dirty="0" err="1"/>
              <a:t>g_var</a:t>
            </a:r>
            <a:r>
              <a:rPr lang="en-GB" dirty="0"/>
              <a:t>. Se f </a:t>
            </a:r>
            <a:r>
              <a:rPr lang="en-GB" dirty="0" err="1"/>
              <a:t>venisse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da </a:t>
            </a:r>
            <a:r>
              <a:rPr lang="en-GB" dirty="0" err="1"/>
              <a:t>più</a:t>
            </a:r>
            <a:r>
              <a:rPr lang="en-GB" dirty="0"/>
              <a:t> thread </a:t>
            </a:r>
            <a:r>
              <a:rPr lang="en-GB" dirty="0" err="1"/>
              <a:t>contemporaneamente</a:t>
            </a:r>
            <a:r>
              <a:rPr lang="en-GB" dirty="0"/>
              <a:t>, </a:t>
            </a:r>
            <a:r>
              <a:rPr lang="en-GB" dirty="0" err="1"/>
              <a:t>potrebbero</a:t>
            </a:r>
            <a:r>
              <a:rPr lang="en-GB" dirty="0"/>
              <a:t> </a:t>
            </a:r>
            <a:r>
              <a:rPr lang="en-GB" dirty="0" err="1"/>
              <a:t>verificarsi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di </a:t>
            </a:r>
            <a:r>
              <a:rPr lang="en-GB" dirty="0" err="1"/>
              <a:t>gara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D8403-E1CE-5B60-2976-4CC60C158227}"/>
              </a:ext>
            </a:extLst>
          </p:cNvPr>
          <p:cNvSpPr txBox="1"/>
          <p:nvPr/>
        </p:nvSpPr>
        <p:spPr>
          <a:xfrm>
            <a:off x="367324" y="352724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funzione</a:t>
            </a:r>
            <a:r>
              <a:rPr lang="en-GB" dirty="0"/>
              <a:t> g </a:t>
            </a:r>
            <a:r>
              <a:rPr lang="en-GB" dirty="0" err="1"/>
              <a:t>chiama</a:t>
            </a:r>
            <a:r>
              <a:rPr lang="en-GB" dirty="0"/>
              <a:t> f, la quale ha un </a:t>
            </a:r>
            <a:r>
              <a:rPr lang="en-GB" dirty="0" err="1"/>
              <a:t>effetto</a:t>
            </a:r>
            <a:r>
              <a:rPr lang="en-GB" dirty="0"/>
              <a:t> </a:t>
            </a:r>
            <a:r>
              <a:rPr lang="en-GB" dirty="0" err="1"/>
              <a:t>collaterale</a:t>
            </a:r>
            <a:r>
              <a:rPr lang="en-GB" dirty="0"/>
              <a:t> </a:t>
            </a:r>
            <a:r>
              <a:rPr lang="en-GB" dirty="0" err="1"/>
              <a:t>sullo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</a:t>
            </a:r>
            <a:r>
              <a:rPr lang="en-GB" dirty="0" err="1"/>
              <a:t>cambiando</a:t>
            </a:r>
            <a:r>
              <a:rPr lang="en-GB" dirty="0"/>
              <a:t> </a:t>
            </a:r>
            <a:r>
              <a:rPr lang="en-GB" dirty="0" err="1"/>
              <a:t>g_var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contribuisce</a:t>
            </a:r>
            <a:r>
              <a:rPr lang="en-GB" dirty="0"/>
              <a:t> a </a:t>
            </a:r>
            <a:r>
              <a:rPr lang="en-GB" dirty="0" err="1"/>
              <a:t>rendere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g non </a:t>
            </a:r>
            <a:r>
              <a:rPr lang="en-GB" dirty="0" err="1"/>
              <a:t>rientrante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2D4E8-44CE-0F71-3654-A652403321F7}"/>
              </a:ext>
            </a:extLst>
          </p:cNvPr>
          <p:cNvSpPr txBox="1"/>
          <p:nvPr/>
        </p:nvSpPr>
        <p:spPr>
          <a:xfrm>
            <a:off x="367324" y="170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non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 per </a:t>
            </a:r>
            <a:r>
              <a:rPr lang="en-GB" dirty="0" err="1"/>
              <a:t>alcune</a:t>
            </a:r>
            <a:r>
              <a:rPr lang="en-GB" dirty="0"/>
              <a:t> </a:t>
            </a:r>
            <a:r>
              <a:rPr lang="en-GB" dirty="0" err="1"/>
              <a:t>ragioni</a:t>
            </a:r>
            <a:r>
              <a:rPr lang="en-GB" dirty="0"/>
              <a:t>:</a:t>
            </a: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87CA1-E8B4-451E-4D90-2A4231B70A91}"/>
              </a:ext>
            </a:extLst>
          </p:cNvPr>
          <p:cNvSpPr txBox="1"/>
          <p:nvPr/>
        </p:nvSpPr>
        <p:spPr>
          <a:xfrm>
            <a:off x="7366488" y="5293893"/>
            <a:ext cx="360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rgbClr val="C00000"/>
                </a:solidFill>
              </a:rPr>
              <a:t>CODICE NON RIENTRANTE</a:t>
            </a:r>
          </a:p>
        </p:txBody>
      </p:sp>
    </p:spTree>
    <p:extLst>
      <p:ext uri="{BB962C8B-B14F-4D97-AF65-F5344CB8AC3E}">
        <p14:creationId xmlns:p14="http://schemas.microsoft.com/office/powerpoint/2010/main" val="480740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3E3C-3B74-35F8-AB60-0ED331F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2BDDD-C262-1361-C21F-3C3EBDEE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88" y="278407"/>
            <a:ext cx="3851031" cy="286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87CA1-E8B4-451E-4D90-2A4231B70A91}"/>
              </a:ext>
            </a:extLst>
          </p:cNvPr>
          <p:cNvSpPr txBox="1"/>
          <p:nvPr/>
        </p:nvSpPr>
        <p:spPr>
          <a:xfrm>
            <a:off x="7490557" y="3157914"/>
            <a:ext cx="360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rgbClr val="C00000"/>
                </a:solidFill>
              </a:rPr>
              <a:t>CODICE NON RIENTRANTE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996D2-B594-3441-29EF-5CF14A204B4A}"/>
              </a:ext>
            </a:extLst>
          </p:cNvPr>
          <p:cNvSpPr txBox="1"/>
          <p:nvPr/>
        </p:nvSpPr>
        <p:spPr>
          <a:xfrm>
            <a:off x="547077" y="169068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Per </a:t>
            </a:r>
            <a:r>
              <a:rPr lang="en-GB" dirty="0" err="1"/>
              <a:t>creare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dato</a:t>
            </a:r>
            <a:r>
              <a:rPr lang="en-GB" dirty="0"/>
              <a:t>, </a:t>
            </a:r>
            <a:r>
              <a:rPr lang="en-GB" dirty="0" err="1"/>
              <a:t>dobbiamo</a:t>
            </a:r>
            <a:r>
              <a:rPr lang="en-GB" dirty="0"/>
              <a:t> </a:t>
            </a:r>
            <a:r>
              <a:rPr lang="en-GB" dirty="0" err="1"/>
              <a:t>assicurarci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le </a:t>
            </a:r>
            <a:r>
              <a:rPr lang="en-GB" dirty="0" err="1"/>
              <a:t>funzioni</a:t>
            </a:r>
            <a:r>
              <a:rPr lang="en-GB" dirty="0"/>
              <a:t> non </a:t>
            </a:r>
            <a:r>
              <a:rPr lang="en-GB" dirty="0" err="1"/>
              <a:t>modifichino</a:t>
            </a:r>
            <a:r>
              <a:rPr lang="en-GB" dirty="0"/>
              <a:t> </a:t>
            </a:r>
            <a:r>
              <a:rPr lang="en-GB" dirty="0" err="1"/>
              <a:t>nessuna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passato</a:t>
            </a:r>
            <a:r>
              <a:rPr lang="en-GB" dirty="0"/>
              <a:t> come </a:t>
            </a:r>
            <a:r>
              <a:rPr lang="en-GB" dirty="0" err="1"/>
              <a:t>parametro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EF13-F015-9012-1FC0-B055C03C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3576958"/>
            <a:ext cx="5642219" cy="2644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34B73-3F4C-8FB2-E3E6-9ED906570F1F}"/>
              </a:ext>
            </a:extLst>
          </p:cNvPr>
          <p:cNvSpPr txBox="1"/>
          <p:nvPr/>
        </p:nvSpPr>
        <p:spPr>
          <a:xfrm>
            <a:off x="7420462" y="6308209"/>
            <a:ext cx="360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rgbClr val="C00000"/>
                </a:solidFill>
              </a:rPr>
              <a:t>CODICE RIENTRANTE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22A49-C6A8-F492-B123-CDD8F1438D03}"/>
              </a:ext>
            </a:extLst>
          </p:cNvPr>
          <p:cNvSpPr txBox="1"/>
          <p:nvPr/>
        </p:nvSpPr>
        <p:spPr>
          <a:xfrm>
            <a:off x="656492" y="3939581"/>
            <a:ext cx="52050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rientrante</a:t>
            </a:r>
            <a:r>
              <a:rPr lang="en-GB" dirty="0"/>
              <a:t>, </a:t>
            </a:r>
            <a:r>
              <a:rPr lang="en-GB" dirty="0" err="1"/>
              <a:t>sia</a:t>
            </a:r>
            <a:r>
              <a:rPr lang="en-GB" dirty="0"/>
              <a:t> f </a:t>
            </a:r>
            <a:r>
              <a:rPr lang="en-GB" dirty="0" err="1"/>
              <a:t>che</a:t>
            </a:r>
            <a:r>
              <a:rPr lang="en-GB" dirty="0"/>
              <a:t> g </a:t>
            </a:r>
            <a:r>
              <a:rPr lang="en-GB" dirty="0" err="1"/>
              <a:t>operano</a:t>
            </a:r>
            <a:r>
              <a:rPr lang="en-GB" dirty="0"/>
              <a:t> solo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passati</a:t>
            </a:r>
            <a:r>
              <a:rPr lang="en-GB" dirty="0"/>
              <a:t> e non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assicura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le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possano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chiamate</a:t>
            </a:r>
            <a:r>
              <a:rPr lang="en-GB" dirty="0"/>
              <a:t> in modo </a:t>
            </a:r>
            <a:r>
              <a:rPr lang="en-GB" dirty="0" err="1"/>
              <a:t>sicuro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contesti</a:t>
            </a:r>
            <a:r>
              <a:rPr lang="en-GB" dirty="0"/>
              <a:t> </a:t>
            </a:r>
            <a:r>
              <a:rPr lang="en-GB" dirty="0" err="1"/>
              <a:t>concorrenti</a:t>
            </a:r>
            <a:r>
              <a:rPr lang="en-GB" dirty="0"/>
              <a:t> come thread </a:t>
            </a:r>
            <a:r>
              <a:rPr lang="en-GB" dirty="0" err="1"/>
              <a:t>multipli</a:t>
            </a:r>
            <a:r>
              <a:rPr lang="en-GB" dirty="0"/>
              <a:t>, </a:t>
            </a:r>
            <a:r>
              <a:rPr lang="en-GB" dirty="0" err="1"/>
              <a:t>perché</a:t>
            </a:r>
            <a:r>
              <a:rPr lang="en-GB" dirty="0"/>
              <a:t> non </a:t>
            </a:r>
            <a:r>
              <a:rPr lang="en-GB" dirty="0" err="1"/>
              <a:t>c'è</a:t>
            </a:r>
            <a:r>
              <a:rPr lang="en-GB" dirty="0"/>
              <a:t> </a:t>
            </a:r>
            <a:r>
              <a:rPr lang="en-GB" dirty="0" err="1"/>
              <a:t>alcun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condiviso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modificato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28822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E59C-826F-39B6-8213-2B811152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Tabella delle pagine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AA03-4B44-CB2A-1B53-1E563A72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92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fisica</a:t>
            </a:r>
          </a:p>
          <a:p>
            <a:r>
              <a:rPr lang="en-IT" sz="1600" dirty="0"/>
              <a:t>La memoria principale viene divisa in blocchi chiamati </a:t>
            </a:r>
            <a:r>
              <a:rPr lang="en-IT" sz="1600" b="1" dirty="0"/>
              <a:t>frame</a:t>
            </a:r>
          </a:p>
          <a:p>
            <a:r>
              <a:rPr lang="en-IT" sz="1600" dirty="0"/>
              <a:t>Ogni frame ha la stessa dimensione (potenza di 2, da 512 byte a 16MB)</a:t>
            </a:r>
          </a:p>
          <a:p>
            <a:r>
              <a:rPr lang="en-IT" sz="1600" dirty="0"/>
              <a:t>Al processo vengono allocati frame non contigui</a:t>
            </a:r>
          </a:p>
          <a:p>
            <a:pPr marL="0" indent="0">
              <a:buNone/>
            </a:pPr>
            <a:r>
              <a:rPr lang="en-IT" sz="1600" b="1" dirty="0">
                <a:solidFill>
                  <a:srgbClr val="FF0000"/>
                </a:solidFill>
              </a:rPr>
              <a:t>Memoria logica</a:t>
            </a:r>
          </a:p>
          <a:p>
            <a:r>
              <a:rPr lang="en-IT" sz="1600" dirty="0"/>
              <a:t>La memoria principale viene divisa in blocchi chiamate </a:t>
            </a:r>
            <a:r>
              <a:rPr lang="en-IT" sz="1600" b="1" dirty="0"/>
              <a:t>pagine</a:t>
            </a:r>
            <a:endParaRPr lang="en-IT" sz="1600" dirty="0"/>
          </a:p>
          <a:p>
            <a:r>
              <a:rPr lang="en-IT" sz="1600" dirty="0"/>
              <a:t>La memoria logica è uno spazio contiguo</a:t>
            </a:r>
          </a:p>
          <a:p>
            <a:r>
              <a:rPr lang="en-IT" sz="1600" dirty="0"/>
              <a:t>Se un processo ha dimensione </a:t>
            </a:r>
            <a:r>
              <a:rPr lang="en-IT" sz="1600" i="1" dirty="0"/>
              <a:t>n </a:t>
            </a:r>
            <a:r>
              <a:rPr lang="en-IT" sz="1600" dirty="0"/>
              <a:t>pagine, trovo </a:t>
            </a:r>
            <a:r>
              <a:rPr lang="en-IT" sz="1600" i="1" dirty="0"/>
              <a:t>n </a:t>
            </a:r>
            <a:r>
              <a:rPr lang="en-IT" sz="1600" dirty="0"/>
              <a:t> frame liberi</a:t>
            </a:r>
          </a:p>
          <a:p>
            <a:r>
              <a:rPr lang="en-IT" sz="1600" dirty="0"/>
              <a:t>Ho frammentazione interna per ultimo frame</a:t>
            </a:r>
          </a:p>
          <a:p>
            <a:endParaRPr lang="en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AB3DE-ED79-6A31-AE4D-B6C47FE06D68}"/>
              </a:ext>
            </a:extLst>
          </p:cNvPr>
          <p:cNvSpPr txBox="1"/>
          <p:nvPr/>
        </p:nvSpPr>
        <p:spPr>
          <a:xfrm>
            <a:off x="6874567" y="4691995"/>
            <a:ext cx="4939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Il sistema operativo usa una tabella delle pagine per tenere traccia delle pagine associate al processo </a:t>
            </a:r>
          </a:p>
          <a:p>
            <a:endParaRPr lang="en-IT" sz="1400" dirty="0"/>
          </a:p>
          <a:p>
            <a:r>
              <a:rPr lang="en-IT" sz="1400" dirty="0"/>
              <a:t>Il numero della pagina serve come indice di accesso </a:t>
            </a:r>
          </a:p>
          <a:p>
            <a:endParaRPr lang="en-IT" sz="1400" dirty="0"/>
          </a:p>
          <a:p>
            <a:r>
              <a:rPr lang="en-IT" sz="1400" dirty="0"/>
              <a:t>Al numero di pagina corrisponde l’indirizzo base in memoria</a:t>
            </a:r>
          </a:p>
          <a:p>
            <a:endParaRPr lang="en-IT" sz="1400" dirty="0"/>
          </a:p>
          <a:p>
            <a:r>
              <a:rPr lang="en-IT" sz="1400" dirty="0"/>
              <a:t>Possibile condividere codice</a:t>
            </a:r>
          </a:p>
          <a:p>
            <a:endParaRPr lang="en-IT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FF3FA-E542-D9AA-F035-DF2E1179821B}"/>
              </a:ext>
            </a:extLst>
          </p:cNvPr>
          <p:cNvSpPr txBox="1"/>
          <p:nvPr/>
        </p:nvSpPr>
        <p:spPr>
          <a:xfrm>
            <a:off x="609260" y="61817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solidFill>
                  <a:srgbClr val="FF0000"/>
                </a:solidFill>
                <a:highlight>
                  <a:srgbClr val="FFFF00"/>
                </a:highlight>
              </a:rPr>
              <a:t>(attenzione!!!! </a:t>
            </a:r>
            <a:r>
              <a:rPr lang="en-GB" dirty="0">
                <a:solidFill>
                  <a:srgbClr val="FF0000"/>
                </a:solidFill>
                <a:highlight>
                  <a:srgbClr val="FFFF00"/>
                </a:highlight>
              </a:rPr>
              <a:t>L</a:t>
            </a:r>
            <a:r>
              <a:rPr lang="en-IT" dirty="0">
                <a:solidFill>
                  <a:srgbClr val="FF0000"/>
                </a:solidFill>
                <a:highlight>
                  <a:srgbClr val="FFFF00"/>
                </a:highlight>
              </a:rPr>
              <a:t>ibro di testo figure sbagliate pg. 268 e 270)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55169-14D3-C3BF-87F3-09EEC0E2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76" y="365125"/>
            <a:ext cx="4102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F549-9A62-493D-22E9-57D967B0E10B}"/>
              </a:ext>
            </a:extLst>
          </p:cNvPr>
          <p:cNvGrpSpPr/>
          <p:nvPr/>
        </p:nvGrpSpPr>
        <p:grpSpPr>
          <a:xfrm>
            <a:off x="520454" y="2482677"/>
            <a:ext cx="4990444" cy="4179600"/>
            <a:chOff x="2660650" y="234950"/>
            <a:chExt cx="6870700" cy="6388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B85BF-6308-2F52-987F-C187252F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0650" y="234950"/>
              <a:ext cx="6870700" cy="63881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823CF-80A8-E2E6-46FE-8D1009BE34F9}"/>
                </a:ext>
              </a:extLst>
            </p:cNvPr>
            <p:cNvGrpSpPr/>
            <p:nvPr/>
          </p:nvGrpSpPr>
          <p:grpSpPr>
            <a:xfrm>
              <a:off x="3722914" y="1188720"/>
              <a:ext cx="4441372" cy="1920240"/>
              <a:chOff x="3722914" y="1188720"/>
              <a:chExt cx="4441372" cy="1920240"/>
            </a:xfrm>
          </p:grpSpPr>
          <p:cxnSp>
            <p:nvCxnSpPr>
              <p:cNvPr id="7" name="Curved Connector 6">
                <a:extLst>
                  <a:ext uri="{FF2B5EF4-FFF2-40B4-BE49-F238E27FC236}">
                    <a16:creationId xmlns:a16="http://schemas.microsoft.com/office/drawing/2014/main" id="{2C49158D-5F0E-CE4C-CE49-687991BF0347}"/>
                  </a:ext>
                </a:extLst>
              </p:cNvPr>
              <p:cNvCxnSpPr/>
              <p:nvPr/>
            </p:nvCxnSpPr>
            <p:spPr>
              <a:xfrm>
                <a:off x="3879669" y="1188720"/>
                <a:ext cx="1672045" cy="391886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2958C6DC-7635-C21E-44EB-00C79722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3865" y="1580606"/>
                <a:ext cx="1750421" cy="33963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urved Connector 10">
                <a:extLst>
                  <a:ext uri="{FF2B5EF4-FFF2-40B4-BE49-F238E27FC236}">
                    <a16:creationId xmlns:a16="http://schemas.microsoft.com/office/drawing/2014/main" id="{A2AC5097-5FCD-F67A-D000-0FB153BD3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2914" y="2325189"/>
                <a:ext cx="1828800" cy="9144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0C9CB48F-0A7B-498B-2D38-11A369B47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360" y="2325189"/>
                <a:ext cx="1737360" cy="783771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2C3BD-B744-497F-E89D-137C849B8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29" y="1055642"/>
            <a:ext cx="4127500" cy="530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9886A-5CA2-90C0-C00D-7E5B095FE437}"/>
              </a:ext>
            </a:extLst>
          </p:cNvPr>
          <p:cNvSpPr txBox="1"/>
          <p:nvPr/>
        </p:nvSpPr>
        <p:spPr>
          <a:xfrm>
            <a:off x="7511143" y="156754"/>
            <a:ext cx="406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Memoria 32 byte, pagine di 4 byte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4026B-4568-E35B-F143-328BC2D6A5BD}"/>
              </a:ext>
            </a:extLst>
          </p:cNvPr>
          <p:cNvSpPr txBox="1"/>
          <p:nvPr/>
        </p:nvSpPr>
        <p:spPr>
          <a:xfrm>
            <a:off x="6510238" y="1274600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435B4-3F8C-B416-B064-747545233F8A}"/>
              </a:ext>
            </a:extLst>
          </p:cNvPr>
          <p:cNvSpPr txBox="1"/>
          <p:nvPr/>
        </p:nvSpPr>
        <p:spPr>
          <a:xfrm>
            <a:off x="6510238" y="1831301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4820B0-60FF-F55C-E3DA-BFB534219DEC}"/>
              </a:ext>
            </a:extLst>
          </p:cNvPr>
          <p:cNvSpPr txBox="1"/>
          <p:nvPr/>
        </p:nvSpPr>
        <p:spPr>
          <a:xfrm>
            <a:off x="6557403" y="2484779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3C94E-336D-22C9-A0C6-CEEB9D24581C}"/>
              </a:ext>
            </a:extLst>
          </p:cNvPr>
          <p:cNvSpPr txBox="1"/>
          <p:nvPr/>
        </p:nvSpPr>
        <p:spPr>
          <a:xfrm>
            <a:off x="6570927" y="3168223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Pagina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74FE3-FECC-390C-1DC8-47193CBB2C02}"/>
              </a:ext>
            </a:extLst>
          </p:cNvPr>
          <p:cNvSpPr txBox="1"/>
          <p:nvPr/>
        </p:nvSpPr>
        <p:spPr>
          <a:xfrm>
            <a:off x="9708473" y="1274600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8EDEB-130D-514D-15AA-F5CDD3C53A9A}"/>
              </a:ext>
            </a:extLst>
          </p:cNvPr>
          <p:cNvSpPr txBox="1"/>
          <p:nvPr/>
        </p:nvSpPr>
        <p:spPr>
          <a:xfrm>
            <a:off x="9708473" y="1831301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D01A7-A925-63D4-0EC9-53C17581BE4B}"/>
              </a:ext>
            </a:extLst>
          </p:cNvPr>
          <p:cNvSpPr txBox="1"/>
          <p:nvPr/>
        </p:nvSpPr>
        <p:spPr>
          <a:xfrm>
            <a:off x="9755638" y="2484779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FCE42-C7CD-0A7E-0C6C-CEC047CB68DA}"/>
              </a:ext>
            </a:extLst>
          </p:cNvPr>
          <p:cNvSpPr txBox="1"/>
          <p:nvPr/>
        </p:nvSpPr>
        <p:spPr>
          <a:xfrm>
            <a:off x="9769162" y="3168223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A7880D-8440-EFAC-DEF8-C5DF0E5601CD}"/>
              </a:ext>
            </a:extLst>
          </p:cNvPr>
          <p:cNvSpPr txBox="1"/>
          <p:nvPr/>
        </p:nvSpPr>
        <p:spPr>
          <a:xfrm>
            <a:off x="9755638" y="3735137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0FC87-0233-3B2D-7262-9E86CC99458F}"/>
              </a:ext>
            </a:extLst>
          </p:cNvPr>
          <p:cNvSpPr txBox="1"/>
          <p:nvPr/>
        </p:nvSpPr>
        <p:spPr>
          <a:xfrm>
            <a:off x="9755638" y="4328886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C1FD8-387C-6043-83A8-6743E8E7AA78}"/>
              </a:ext>
            </a:extLst>
          </p:cNvPr>
          <p:cNvSpPr txBox="1"/>
          <p:nvPr/>
        </p:nvSpPr>
        <p:spPr>
          <a:xfrm>
            <a:off x="9708473" y="4905137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924A4E-0817-A816-2895-48539445DEBB}"/>
              </a:ext>
            </a:extLst>
          </p:cNvPr>
          <p:cNvSpPr txBox="1"/>
          <p:nvPr/>
        </p:nvSpPr>
        <p:spPr>
          <a:xfrm>
            <a:off x="9755638" y="5611676"/>
            <a:ext cx="105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/>
              <a:t>Frame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4E5B2-A265-3947-0404-1DF396A3E23C}"/>
              </a:ext>
            </a:extLst>
          </p:cNvPr>
          <p:cNvSpPr txBox="1"/>
          <p:nvPr/>
        </p:nvSpPr>
        <p:spPr>
          <a:xfrm>
            <a:off x="5755356" y="4482774"/>
            <a:ext cx="3747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Indirizzo logico 3 per il carattere ‘d’ corrisponde a fisico 23</a:t>
            </a:r>
          </a:p>
          <a:p>
            <a:endParaRPr lang="en-IT" sz="1400" dirty="0"/>
          </a:p>
          <a:p>
            <a:r>
              <a:rPr lang="en-IT" sz="1400" dirty="0"/>
              <a:t>Indirizzo logico 11 per il carattere ‘l’ corrisponde a fisico 7</a:t>
            </a:r>
          </a:p>
          <a:p>
            <a:endParaRPr lang="en-IT" sz="1400" dirty="0"/>
          </a:p>
          <a:p>
            <a:r>
              <a:rPr lang="en-IT" sz="1400" dirty="0"/>
              <a:t>Come facciamo a tradurre indirizzi logici in fisici? Abbiamo bisogno di hardware apposito!</a:t>
            </a:r>
          </a:p>
          <a:p>
            <a:pPr algn="ctr"/>
            <a:endParaRPr lang="en-IT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4A6F7-5D3C-EFC0-7F19-B64C9C5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IT" dirty="0">
                <a:solidFill>
                  <a:srgbClr val="7030A0"/>
                </a:solidFill>
              </a:rPr>
              <a:t>Esempio traduzione indirizzi logici a fisici</a:t>
            </a:r>
          </a:p>
        </p:txBody>
      </p:sp>
    </p:spTree>
    <p:extLst>
      <p:ext uri="{BB962C8B-B14F-4D97-AF65-F5344CB8AC3E}">
        <p14:creationId xmlns:p14="http://schemas.microsoft.com/office/powerpoint/2010/main" val="159271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0A89-1DC6-C005-94FA-9E04E309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MMU e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158D1-69C9-631D-8636-5C232A6D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191" cy="4351338"/>
          </a:xfrm>
        </p:spPr>
        <p:txBody>
          <a:bodyPr/>
          <a:lstStyle/>
          <a:p>
            <a:r>
              <a:rPr lang="en-IT" sz="2000" dirty="0"/>
              <a:t>L’indirizzo logico generato dalla CPU viene suddiviso in </a:t>
            </a:r>
          </a:p>
          <a:p>
            <a:pPr lvl="1"/>
            <a:r>
              <a:rPr lang="en-IT" sz="1800" b="1" dirty="0"/>
              <a:t>numero di pagina </a:t>
            </a:r>
            <a:r>
              <a:rPr lang="en-IT" sz="1800" dirty="0"/>
              <a:t>usato come indice nella tabella delle pagine che contiene il frame associato</a:t>
            </a:r>
          </a:p>
          <a:p>
            <a:pPr lvl="1"/>
            <a:r>
              <a:rPr lang="en-GB" sz="1800" b="1" dirty="0" err="1"/>
              <a:t>scostamento</a:t>
            </a:r>
            <a:r>
              <a:rPr lang="en-GB" sz="1800" b="1" dirty="0"/>
              <a:t> di </a:t>
            </a:r>
            <a:r>
              <a:rPr lang="en-GB" sz="1800" b="1" dirty="0" err="1"/>
              <a:t>pagina</a:t>
            </a:r>
            <a:r>
              <a:rPr lang="en-GB" sz="1800" b="1" dirty="0"/>
              <a:t> </a:t>
            </a:r>
            <a:r>
              <a:rPr lang="en-GB" sz="1800" dirty="0" err="1"/>
              <a:t>all’interno</a:t>
            </a:r>
            <a:r>
              <a:rPr lang="en-GB" sz="1800" dirty="0"/>
              <a:t> </a:t>
            </a:r>
            <a:r>
              <a:rPr lang="en-GB" sz="1800" dirty="0" err="1"/>
              <a:t>della</a:t>
            </a:r>
            <a:r>
              <a:rPr lang="en-GB" sz="1800" dirty="0"/>
              <a:t> </a:t>
            </a:r>
            <a:r>
              <a:rPr lang="en-GB" sz="1800" dirty="0" err="1"/>
              <a:t>pagina</a:t>
            </a:r>
            <a:r>
              <a:rPr lang="en-GB" sz="1800" dirty="0"/>
              <a:t> e </a:t>
            </a:r>
            <a:r>
              <a:rPr lang="en-GB" sz="1800" dirty="0" err="1"/>
              <a:t>permette</a:t>
            </a:r>
            <a:r>
              <a:rPr lang="en-GB" sz="1800" dirty="0"/>
              <a:t> di </a:t>
            </a:r>
            <a:r>
              <a:rPr lang="en-GB" sz="1800" dirty="0" err="1"/>
              <a:t>definire</a:t>
            </a:r>
            <a:r>
              <a:rPr lang="en-GB" sz="1800" dirty="0"/>
              <a:t> </a:t>
            </a:r>
            <a:r>
              <a:rPr lang="en-GB" sz="1800" dirty="0" err="1"/>
              <a:t>l’indirizzo</a:t>
            </a:r>
            <a:r>
              <a:rPr lang="en-GB" sz="1800" dirty="0"/>
              <a:t> </a:t>
            </a:r>
            <a:r>
              <a:rPr lang="en-GB" sz="1800" dirty="0" err="1"/>
              <a:t>fisico</a:t>
            </a:r>
            <a:r>
              <a:rPr lang="en-GB" sz="1800" dirty="0"/>
              <a:t> in </a:t>
            </a:r>
            <a:r>
              <a:rPr lang="en-GB" sz="1800" dirty="0" err="1"/>
              <a:t>memoria</a:t>
            </a:r>
            <a:endParaRPr lang="en-GB" sz="1800" dirty="0"/>
          </a:p>
          <a:p>
            <a:r>
              <a:rPr lang="en-IT" sz="2000" dirty="0"/>
              <a:t>La dimensione di una pagina è sempre una potenza di 2 per semplificare la traduzione degli indirizzi</a:t>
            </a:r>
          </a:p>
          <a:p>
            <a:endParaRPr lang="en-IT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1D4AB-0BDE-5421-83B2-FC4B849C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0" y="1690688"/>
            <a:ext cx="6172200" cy="4542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319CB-7C9A-F86F-93A6-80628430DAD6}"/>
              </a:ext>
            </a:extLst>
          </p:cNvPr>
          <p:cNvSpPr txBox="1"/>
          <p:nvPr/>
        </p:nvSpPr>
        <p:spPr>
          <a:xfrm>
            <a:off x="6584373" y="6308209"/>
            <a:ext cx="476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tabella delle pagine è in memoria principale</a:t>
            </a:r>
          </a:p>
        </p:txBody>
      </p:sp>
    </p:spTree>
    <p:extLst>
      <p:ext uri="{BB962C8B-B14F-4D97-AF65-F5344CB8AC3E}">
        <p14:creationId xmlns:p14="http://schemas.microsoft.com/office/powerpoint/2010/main" val="44710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0A89-1DC6-C005-94FA-9E04E309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MMU e paginazione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158D1-69C9-631D-8636-5C232A6D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863410"/>
          </a:xfrm>
        </p:spPr>
        <p:txBody>
          <a:bodyPr>
            <a:normAutofit fontScale="92500" lnSpcReduction="10000"/>
          </a:bodyPr>
          <a:lstStyle/>
          <a:p>
            <a:r>
              <a:rPr lang="en-IT" sz="2000" dirty="0"/>
              <a:t>L’indirizzo logico generato dalla CPU viene suddiviso in </a:t>
            </a:r>
          </a:p>
          <a:p>
            <a:pPr lvl="1"/>
            <a:r>
              <a:rPr lang="en-IT" sz="1900" b="1" dirty="0"/>
              <a:t>numero di pagina </a:t>
            </a:r>
            <a:r>
              <a:rPr lang="en-IT" sz="1900" dirty="0"/>
              <a:t>usato come indice nella tabella delle pagine che contiene il frame associato</a:t>
            </a:r>
          </a:p>
          <a:p>
            <a:pPr lvl="1"/>
            <a:r>
              <a:rPr lang="en-GB" sz="1900" b="1" dirty="0" err="1"/>
              <a:t>scostamento</a:t>
            </a:r>
            <a:r>
              <a:rPr lang="en-GB" sz="1900" b="1" dirty="0"/>
              <a:t> di </a:t>
            </a:r>
            <a:r>
              <a:rPr lang="en-GB" sz="1900" b="1" dirty="0" err="1"/>
              <a:t>pagina</a:t>
            </a:r>
            <a:r>
              <a:rPr lang="en-GB" sz="1900" b="1" dirty="0"/>
              <a:t> </a:t>
            </a:r>
            <a:r>
              <a:rPr lang="en-GB" sz="1900" dirty="0" err="1"/>
              <a:t>all’interno</a:t>
            </a:r>
            <a:r>
              <a:rPr lang="en-GB" sz="1900" dirty="0"/>
              <a:t> </a:t>
            </a:r>
            <a:r>
              <a:rPr lang="en-GB" sz="1900" dirty="0" err="1"/>
              <a:t>della</a:t>
            </a:r>
            <a:r>
              <a:rPr lang="en-GB" sz="1900" dirty="0"/>
              <a:t> </a:t>
            </a:r>
            <a:r>
              <a:rPr lang="en-GB" sz="1900" dirty="0" err="1"/>
              <a:t>pagina</a:t>
            </a:r>
            <a:r>
              <a:rPr lang="en-GB" sz="1900" dirty="0"/>
              <a:t> e </a:t>
            </a:r>
            <a:r>
              <a:rPr lang="en-GB" sz="1900" dirty="0" err="1"/>
              <a:t>permette</a:t>
            </a:r>
            <a:r>
              <a:rPr lang="en-GB" sz="1900" dirty="0"/>
              <a:t> di </a:t>
            </a:r>
            <a:r>
              <a:rPr lang="en-GB" sz="1900" dirty="0" err="1"/>
              <a:t>definire</a:t>
            </a:r>
            <a:r>
              <a:rPr lang="en-GB" sz="1900" dirty="0"/>
              <a:t> </a:t>
            </a:r>
            <a:r>
              <a:rPr lang="en-GB" sz="1900" dirty="0" err="1"/>
              <a:t>l’indirizzo</a:t>
            </a:r>
            <a:r>
              <a:rPr lang="en-GB" sz="1900" dirty="0"/>
              <a:t> </a:t>
            </a:r>
            <a:r>
              <a:rPr lang="en-GB" sz="1900" dirty="0" err="1"/>
              <a:t>fisico</a:t>
            </a:r>
            <a:r>
              <a:rPr lang="en-GB" sz="1900" dirty="0"/>
              <a:t> in </a:t>
            </a:r>
            <a:r>
              <a:rPr lang="en-GB" sz="1900" dirty="0" err="1"/>
              <a:t>memoria</a:t>
            </a:r>
            <a:endParaRPr lang="en-GB" sz="1900" dirty="0"/>
          </a:p>
          <a:p>
            <a:r>
              <a:rPr lang="en-IT" sz="2000" dirty="0"/>
              <a:t>La dimensione di una pagina è sempre una potenza di 2 per semplificare la traduzione degli indirizzi</a:t>
            </a:r>
          </a:p>
          <a:p>
            <a:r>
              <a:rPr lang="en-IT" sz="2000" dirty="0"/>
              <a:t>Attenzione! La tabella delle pagine risiede in memoria RAM</a:t>
            </a:r>
          </a:p>
          <a:p>
            <a:pPr lvl="1"/>
            <a:r>
              <a:rPr lang="en-IT" sz="1900" dirty="0"/>
              <a:t>si deve fare un accesso alla RAM per recuperare il frame</a:t>
            </a:r>
          </a:p>
          <a:p>
            <a:pPr lvl="1"/>
            <a:r>
              <a:rPr lang="en-GB" sz="1900" dirty="0">
                <a:solidFill>
                  <a:srgbClr val="C00000"/>
                </a:solidFill>
              </a:rPr>
              <a:t>o</a:t>
            </a:r>
            <a:r>
              <a:rPr lang="en-IT" sz="1900" dirty="0">
                <a:solidFill>
                  <a:srgbClr val="C00000"/>
                </a:solidFill>
              </a:rPr>
              <a:t>ppure hardware apposito che limita gli accessi alla RAM</a:t>
            </a:r>
          </a:p>
          <a:p>
            <a:pPr marL="457200" lvl="1" indent="0">
              <a:buNone/>
            </a:pPr>
            <a:endParaRPr lang="en-IT" sz="12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1D4AB-0BDE-5421-83B2-FC4B849C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0" y="1690688"/>
            <a:ext cx="6172200" cy="454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50218-A21F-CD63-304E-3E9B81013E2A}"/>
              </a:ext>
            </a:extLst>
          </p:cNvPr>
          <p:cNvSpPr txBox="1"/>
          <p:nvPr/>
        </p:nvSpPr>
        <p:spPr>
          <a:xfrm>
            <a:off x="6094344" y="193577"/>
            <a:ext cx="6097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T" sz="1600" dirty="0"/>
              <a:t>Se lo spazio di indirizzamento è 2</a:t>
            </a:r>
            <a:r>
              <a:rPr lang="en-IT" sz="1600" baseline="30000" dirty="0">
                <a:solidFill>
                  <a:srgbClr val="7030A0"/>
                </a:solidFill>
              </a:rPr>
              <a:t>m</a:t>
            </a:r>
            <a:r>
              <a:rPr lang="en-IT" sz="1600" dirty="0"/>
              <a:t> pagine e ogni pagina occupa 2</a:t>
            </a:r>
            <a:r>
              <a:rPr lang="en-IT" sz="1600" baseline="30000" dirty="0">
                <a:solidFill>
                  <a:srgbClr val="C00000"/>
                </a:solidFill>
              </a:rPr>
              <a:t>n</a:t>
            </a:r>
            <a:r>
              <a:rPr lang="en-IT" sz="1600" baseline="30000" dirty="0"/>
              <a:t> </a:t>
            </a:r>
            <a:r>
              <a:rPr lang="en-IT" sz="1600" dirty="0"/>
              <a:t>allora </a:t>
            </a:r>
            <a:r>
              <a:rPr lang="en-IT" sz="1600" b="1" dirty="0"/>
              <a:t>m-n</a:t>
            </a:r>
            <a:r>
              <a:rPr lang="en-IT" sz="1600" dirty="0"/>
              <a:t> bit indicano la pagina, </a:t>
            </a:r>
            <a:r>
              <a:rPr lang="en-IT" sz="1600" b="1" dirty="0"/>
              <a:t>n</a:t>
            </a:r>
            <a:r>
              <a:rPr lang="en-IT" sz="1600" dirty="0"/>
              <a:t> bit lo scostamento</a:t>
            </a:r>
          </a:p>
          <a:p>
            <a:pPr marL="0" indent="0">
              <a:buNone/>
            </a:pPr>
            <a:r>
              <a:rPr lang="en-IT" sz="1600" dirty="0"/>
              <a:t>Per esempio indirizzo a 8 bit e 2 bit per numero pagina </a:t>
            </a:r>
          </a:p>
          <a:p>
            <a:pPr marL="0" indent="0">
              <a:buNone/>
            </a:pPr>
            <a:r>
              <a:rPr lang="en-IT" sz="1600" dirty="0"/>
              <a:t>m 8-6= 2 quindi 2</a:t>
            </a:r>
            <a:r>
              <a:rPr lang="en-IT" sz="1600" baseline="30000" dirty="0"/>
              <a:t>2</a:t>
            </a:r>
            <a:r>
              <a:rPr lang="en-IT" sz="1600" dirty="0"/>
              <a:t> pagine 4 pagine</a:t>
            </a:r>
          </a:p>
          <a:p>
            <a:pPr marL="0" indent="0">
              <a:buNone/>
            </a:pPr>
            <a:r>
              <a:rPr lang="en-IT" sz="1600" dirty="0"/>
              <a:t>n 2</a:t>
            </a:r>
            <a:r>
              <a:rPr lang="en-IT" sz="1600" baseline="30000" dirty="0"/>
              <a:t>6 </a:t>
            </a:r>
            <a:r>
              <a:rPr lang="en-IT" sz="1600" dirty="0"/>
              <a:t> = 64 byte per pagina </a:t>
            </a:r>
            <a:endParaRPr lang="en-IT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8BE8C-498D-05DF-E996-615CF866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37" y="1862236"/>
            <a:ext cx="1854925" cy="6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647-B9F4-DBAF-1909-9762AFC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ltro supporto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9D74-9BDD-17B8-61FE-0B3328681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T" sz="1900" dirty="0"/>
              <a:t>Vengono usati dei registri associativi detti TLB (translation look-aside buffer) per memorizzare una parte della tabella delle pagine</a:t>
            </a:r>
          </a:p>
          <a:p>
            <a:r>
              <a:rPr lang="en-IT" sz="1900" dirty="0"/>
              <a:t>Context switch: sono caricati dal dispatcher</a:t>
            </a:r>
          </a:p>
          <a:p>
            <a:r>
              <a:rPr lang="en-GB" sz="1900" dirty="0"/>
              <a:t>S</a:t>
            </a:r>
            <a:r>
              <a:rPr lang="en-IT" sz="1900" dirty="0"/>
              <a:t>ono nella MMU o nella CPU, molto veloci e costosi</a:t>
            </a:r>
          </a:p>
          <a:p>
            <a:r>
              <a:rPr lang="en-IT" sz="1900" dirty="0"/>
              <a:t>Se p nel registro associativo bene, altrimenti si fa un riferimento alla tabella delle pagine in memoria</a:t>
            </a:r>
          </a:p>
          <a:p>
            <a:r>
              <a:rPr lang="en-IT" sz="1900" dirty="0"/>
              <a:t>Su questo ci sono dei calcoli sui tempi di accesso basati su TLB miss e hit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8CBAC-5D67-5B93-080C-C4AE7BE798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5449"/>
            <a:ext cx="5181600" cy="39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3548</Words>
  <Application>Microsoft Macintosh PowerPoint</Application>
  <PresentationFormat>Widescreen</PresentationFormat>
  <Paragraphs>352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Tahoma</vt:lpstr>
      <vt:lpstr>Verdana</vt:lpstr>
      <vt:lpstr>Wingdings</vt:lpstr>
      <vt:lpstr>Office Theme</vt:lpstr>
      <vt:lpstr>Allocazione non contigua</vt:lpstr>
      <vt:lpstr>Allocazione non contigua - paginazione</vt:lpstr>
      <vt:lpstr>Paginazione</vt:lpstr>
      <vt:lpstr>Tabella delle pagine (1)</vt:lpstr>
      <vt:lpstr>Tabella delle pagine (2)</vt:lpstr>
      <vt:lpstr>Esempio traduzione indirizzi logici a fisici</vt:lpstr>
      <vt:lpstr>MMU e paginazione</vt:lpstr>
      <vt:lpstr>MMU e paginazione</vt:lpstr>
      <vt:lpstr>Altro supporto hardware</vt:lpstr>
      <vt:lpstr>Tabella dei Blocchi</vt:lpstr>
      <vt:lpstr>Bit di validità</vt:lpstr>
      <vt:lpstr>Memoria virtuale</vt:lpstr>
      <vt:lpstr>Memoria virtuale e paginazione su richiesta</vt:lpstr>
      <vt:lpstr>Località spaziale e temporale</vt:lpstr>
      <vt:lpstr>Gestione Page Fault</vt:lpstr>
      <vt:lpstr>Gestione Page Fault</vt:lpstr>
      <vt:lpstr>FIFO</vt:lpstr>
      <vt:lpstr>OPT</vt:lpstr>
      <vt:lpstr>FIFO vs OPT</vt:lpstr>
      <vt:lpstr>LRU (Least Recently Used) </vt:lpstr>
      <vt:lpstr>LFU Least Frequently Used</vt:lpstr>
      <vt:lpstr>NRU – Not recently used</vt:lpstr>
      <vt:lpstr>NRU Not recently used migliorato</vt:lpstr>
      <vt:lpstr>Algoritmi con conteggio</vt:lpstr>
      <vt:lpstr>Trashing</vt:lpstr>
      <vt:lpstr>Working set</vt:lpstr>
      <vt:lpstr>Variante… frequenza mancanze di pagina</vt:lpstr>
      <vt:lpstr>Altri metodi di paginazione</vt:lpstr>
      <vt:lpstr>Allocazione non contigua</vt:lpstr>
      <vt:lpstr>Segmentazione</vt:lpstr>
      <vt:lpstr>Visione memoria del processo </vt:lpstr>
      <vt:lpstr>Architettura segmentazione</vt:lpstr>
      <vt:lpstr>Altro esempio</vt:lpstr>
      <vt:lpstr>Indirizzo logico non valido - esempio</vt:lpstr>
      <vt:lpstr>Condivisione dei segmenti</vt:lpstr>
      <vt:lpstr>Segmentazione e paginazione</vt:lpstr>
      <vt:lpstr>Segmentazione con paginazione</vt:lpstr>
      <vt:lpstr>Segmentazione con paginazione</vt:lpstr>
      <vt:lpstr>Gestione memoria ed efficienza programmi</vt:lpstr>
      <vt:lpstr>Comandi mac</vt:lpstr>
      <vt:lpstr>Linux comandi per memoria</vt:lpstr>
      <vt:lpstr>Appendice A</vt:lpstr>
      <vt:lpstr>Codice rientrante</vt:lpstr>
      <vt:lpstr>Codice rientrante</vt:lpstr>
      <vt:lpstr>Codice rientrante allora</vt:lpstr>
      <vt:lpstr>Esempio</vt:lpstr>
      <vt:lpstr>Esempio</vt:lpstr>
      <vt:lpstr>Esempio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Allocazione non contigua</dc:title>
  <dc:creator>Microsoft Office User</dc:creator>
  <cp:lastModifiedBy>Microsoft Office User</cp:lastModifiedBy>
  <cp:revision>9</cp:revision>
  <cp:lastPrinted>2023-11-15T12:06:21Z</cp:lastPrinted>
  <dcterms:created xsi:type="dcterms:W3CDTF">2023-11-08T08:53:19Z</dcterms:created>
  <dcterms:modified xsi:type="dcterms:W3CDTF">2024-11-25T10:25:27Z</dcterms:modified>
</cp:coreProperties>
</file>